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83" r:id="rId4"/>
    <p:sldId id="284" r:id="rId5"/>
    <p:sldId id="264" r:id="rId6"/>
    <p:sldId id="262" r:id="rId7"/>
    <p:sldId id="285" r:id="rId8"/>
    <p:sldId id="290" r:id="rId9"/>
    <p:sldId id="260" r:id="rId10"/>
    <p:sldId id="297" r:id="rId11"/>
    <p:sldId id="265" r:id="rId12"/>
    <p:sldId id="274" r:id="rId13"/>
    <p:sldId id="287" r:id="rId14"/>
    <p:sldId id="286" r:id="rId15"/>
    <p:sldId id="288" r:id="rId16"/>
    <p:sldId id="291" r:id="rId17"/>
    <p:sldId id="296" r:id="rId18"/>
    <p:sldId id="293" r:id="rId19"/>
    <p:sldId id="271" r:id="rId20"/>
  </p:sldIdLst>
  <p:sldSz cx="9144000" cy="6858000" type="screen4x3"/>
  <p:notesSz cx="6858000" cy="9144000"/>
  <p:custDataLst>
    <p:tags r:id="rId23"/>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CC66FF"/>
    <a:srgbClr val="00FF99"/>
    <a:srgbClr val="66FF33"/>
    <a:srgbClr val="000066"/>
    <a:srgbClr val="FF3300"/>
    <a:srgbClr val="99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93" autoAdjust="0"/>
    <p:restoredTop sz="93333" autoAdjust="0"/>
  </p:normalViewPr>
  <p:slideViewPr>
    <p:cSldViewPr>
      <p:cViewPr>
        <p:scale>
          <a:sx n="60" d="100"/>
          <a:sy n="60" d="100"/>
        </p:scale>
        <p:origin x="348" y="9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itchFamily="18" charset="0"/>
              </a:defRPr>
            </a:lvl1pPr>
          </a:lstStyle>
          <a:p>
            <a:pPr>
              <a:defRPr/>
            </a:pPr>
            <a:fld id="{DC729EFB-A9B0-4C55-BA07-2FD98089FE3B}" type="slidenum">
              <a:rPr lang="en-US"/>
              <a:pPr>
                <a:defRPr/>
              </a:pPr>
              <a:t>‹#›</a:t>
            </a:fld>
            <a:endParaRPr lang="en-US"/>
          </a:p>
        </p:txBody>
      </p:sp>
    </p:spTree>
    <p:extLst>
      <p:ext uri="{BB962C8B-B14F-4D97-AF65-F5344CB8AC3E}">
        <p14:creationId xmlns:p14="http://schemas.microsoft.com/office/powerpoint/2010/main" val="1691116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Times New Roman" pitchFamily="18" charset="0"/>
              </a:defRPr>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itchFamily="18"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Times New Roman" pitchFamily="18" charset="0"/>
              </a:defRPr>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itchFamily="18" charset="0"/>
              </a:defRPr>
            </a:lvl1pPr>
          </a:lstStyle>
          <a:p>
            <a:pPr>
              <a:defRPr/>
            </a:pPr>
            <a:fld id="{4D5CD125-DC22-4DD3-87DE-E0546EE41068}" type="slidenum">
              <a:rPr lang="en-US"/>
              <a:pPr>
                <a:defRPr/>
              </a:pPr>
              <a:t>‹#›</a:t>
            </a:fld>
            <a:endParaRPr lang="en-US"/>
          </a:p>
        </p:txBody>
      </p:sp>
    </p:spTree>
    <p:extLst>
      <p:ext uri="{BB962C8B-B14F-4D97-AF65-F5344CB8AC3E}">
        <p14:creationId xmlns:p14="http://schemas.microsoft.com/office/powerpoint/2010/main" val="4044013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A3C1C7C-0A29-48E6-B1CC-A968EE8ABF7F}" type="slidenum">
              <a:rPr lang="en-US" smtClean="0"/>
              <a:pPr/>
              <a:t>1</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12956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7554114-3BFC-42D5-8F8D-6C639ED217C2}" type="slidenum">
              <a:rPr lang="en-US" smtClean="0"/>
              <a:pPr/>
              <a:t>10</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08630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47119CB-899D-4E5C-83B5-DFCC016FF0E0}" type="slidenum">
              <a:rPr lang="en-US" smtClean="0"/>
              <a:pPr/>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487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B1DDD86-9435-466D-98BC-6A42A1049AD4}" type="slidenum">
              <a:rPr lang="en-US" smtClean="0"/>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20308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35A76C3-1694-4689-B951-2E4FB7568F0C}" type="slidenum">
              <a:rPr lang="en-US" smtClean="0"/>
              <a:pPr/>
              <a:t>13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t>Discuss the need for a comparison group.</a:t>
            </a:r>
          </a:p>
        </p:txBody>
      </p:sp>
    </p:spTree>
    <p:extLst>
      <p:ext uri="{BB962C8B-B14F-4D97-AF65-F5344CB8AC3E}">
        <p14:creationId xmlns:p14="http://schemas.microsoft.com/office/powerpoint/2010/main" val="694275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F83E2FA-B12D-455B-A36B-BD25AFB8DEF5}" type="slidenum">
              <a:rPr lang="en-US" smtClean="0"/>
              <a:pPr/>
              <a:t>14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Discuss the need for replication.</a:t>
            </a:r>
          </a:p>
        </p:txBody>
      </p:sp>
    </p:spTree>
    <p:extLst>
      <p:ext uri="{BB962C8B-B14F-4D97-AF65-F5344CB8AC3E}">
        <p14:creationId xmlns:p14="http://schemas.microsoft.com/office/powerpoint/2010/main" val="3191984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43E545B-0267-4B68-8F99-E8F628EB73AA}" type="slidenum">
              <a:rPr lang="en-US" smtClean="0"/>
              <a:pPr/>
              <a:t>15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Discuss the need for random assignment to treatment groups.</a:t>
            </a:r>
          </a:p>
        </p:txBody>
      </p:sp>
    </p:spTree>
    <p:extLst>
      <p:ext uri="{BB962C8B-B14F-4D97-AF65-F5344CB8AC3E}">
        <p14:creationId xmlns:p14="http://schemas.microsoft.com/office/powerpoint/2010/main" val="884918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03813A5-7727-471E-A3BF-6034234ABE09}" type="slidenum">
              <a:rPr lang="en-US" smtClean="0"/>
              <a:pPr/>
              <a:t>16</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Discuss the need for the evaluator to be blinded</a:t>
            </a:r>
          </a:p>
        </p:txBody>
      </p:sp>
    </p:spTree>
    <p:extLst>
      <p:ext uri="{BB962C8B-B14F-4D97-AF65-F5344CB8AC3E}">
        <p14:creationId xmlns:p14="http://schemas.microsoft.com/office/powerpoint/2010/main" val="588823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114DB73-4668-4508-8FD8-69C5DC4FAAC6}" type="slidenum">
              <a:rPr lang="en-US" smtClean="0"/>
              <a:pPr/>
              <a:t>18</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Discuss scope of inference.</a:t>
            </a:r>
          </a:p>
        </p:txBody>
      </p:sp>
    </p:spTree>
    <p:extLst>
      <p:ext uri="{BB962C8B-B14F-4D97-AF65-F5344CB8AC3E}">
        <p14:creationId xmlns:p14="http://schemas.microsoft.com/office/powerpoint/2010/main" val="965399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29CC00A-7B7E-4D60-BBE5-AB0B47F22D41}" type="slidenum">
              <a:rPr lang="en-US" smtClean="0"/>
              <a:pPr/>
              <a:t>19</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7203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830A47D-200E-4AA3-AAAC-6FC5B0EC0224}" type="slidenum">
              <a:rPr lang="en-US" smtClean="0"/>
              <a:pPr/>
              <a:t>2</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4228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3314DA13-36F5-44E0-9B0E-E1B70821950C}" type="slidenum">
              <a:rPr lang="en-US" smtClean="0"/>
              <a:pPr/>
              <a:t>3</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76591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276D6EC-4223-4832-BF49-395767983C8E}"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61676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CA69ED1-BA9D-4DEF-8726-4B8DB66B1824}" type="slidenum">
              <a:rPr lang="en-US" smtClean="0"/>
              <a:pPr/>
              <a:t>5</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522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43282AF-C471-49C7-BAA7-ADFAAB0D3EC9}" type="slidenum">
              <a:rPr lang="en-US" smtClean="0"/>
              <a:pPr/>
              <a:t>6</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75223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96259C0-0EB7-4F70-B088-B896AD5F9804}" type="slidenum">
              <a:rPr lang="en-US" smtClean="0"/>
              <a:pPr/>
              <a:t>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75662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48DD25A-5F72-44E0-BAAA-3679D4E83CA3}"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37494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7554114-3BFC-42D5-8F8D-6C639ED217C2}" type="slidenum">
              <a:rPr lang="en-US" smtClean="0"/>
              <a:pPr/>
              <a:t>9</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09219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BF7125-7693-42BC-8F14-A031D35E5A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CE0A62-414C-4390-8B32-D89106FB0C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1DADC-F693-4587-9228-65F88F62CB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83EC52-BCAD-415C-85AF-7578C6CC3D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B6001F-D2F4-41E4-B0B7-8C1AB454EE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D3546A-55F3-4970-87FD-2C9D864452D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36A040-042B-4BF5-951A-49769D3932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A3688A-521A-4B4C-BB93-841FB1FFB2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E3F6D1-F682-450F-AF53-62CC0A7ABC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C269DA-0164-4D33-9A74-82B0E715677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6F72F7-5ECA-4031-A5CD-33423B24F0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a:defRPr/>
            </a:pPr>
            <a:fld id="{11DA7DBA-0C62-44CE-AB6E-CA5F9FDF97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09600"/>
            <a:ext cx="7772400" cy="1143000"/>
          </a:xfrm>
        </p:spPr>
        <p:txBody>
          <a:bodyPr/>
          <a:lstStyle/>
          <a:p>
            <a:pPr eaLnBrk="1" hangingPunct="1">
              <a:defRPr/>
            </a:pPr>
            <a:r>
              <a:rPr lang="en-US" sz="6600" b="1" dirty="0" smtClean="0">
                <a:solidFill>
                  <a:srgbClr val="000066"/>
                </a:solidFill>
                <a:effectLst>
                  <a:outerShdw blurRad="38100" dist="38100" dir="2700000" algn="tl">
                    <a:srgbClr val="000000"/>
                  </a:outerShdw>
                </a:effectLst>
                <a:latin typeface="ChunkFive Roman" panose="00000500000000000000" pitchFamily="50" charset="0"/>
              </a:rPr>
              <a:t>Ch. 10</a:t>
            </a:r>
            <a:endParaRPr lang="en-US" sz="6600" b="1" dirty="0" smtClean="0">
              <a:solidFill>
                <a:srgbClr val="000066"/>
              </a:solidFill>
              <a:effectLst>
                <a:outerShdw blurRad="38100" dist="38100" dir="2700000" algn="tl">
                  <a:srgbClr val="000000"/>
                </a:outerShdw>
              </a:effectLst>
              <a:latin typeface="ChunkFive Roman" panose="00000500000000000000" pitchFamily="50" charset="0"/>
            </a:endParaRPr>
          </a:p>
        </p:txBody>
      </p:sp>
      <p:sp>
        <p:nvSpPr>
          <p:cNvPr id="2051" name="Rectangle 3"/>
          <p:cNvSpPr>
            <a:spLocks noGrp="1" noChangeArrowheads="1"/>
          </p:cNvSpPr>
          <p:nvPr>
            <p:ph type="subTitle" idx="1"/>
          </p:nvPr>
        </p:nvSpPr>
        <p:spPr>
          <a:xfrm>
            <a:off x="1440873" y="1600200"/>
            <a:ext cx="6400800" cy="1752600"/>
          </a:xfrm>
        </p:spPr>
        <p:txBody>
          <a:bodyPr/>
          <a:lstStyle/>
          <a:p>
            <a:pPr eaLnBrk="1" hangingPunct="1"/>
            <a:r>
              <a:rPr lang="en-US" sz="5400" dirty="0" smtClean="0">
                <a:solidFill>
                  <a:srgbClr val="000066"/>
                </a:solidFill>
                <a:latin typeface="ChunkFive Roman" panose="00000500000000000000" pitchFamily="50" charset="0"/>
              </a:rPr>
              <a:t>Observational Studies and Experiments</a:t>
            </a:r>
            <a:endParaRPr lang="en-US" sz="5400" dirty="0" smtClean="0">
              <a:solidFill>
                <a:srgbClr val="000066"/>
              </a:solidFill>
              <a:latin typeface="ChunkFive Roman" panose="00000500000000000000" pitchFamily="50" charset="0"/>
            </a:endParaRPr>
          </a:p>
        </p:txBody>
      </p:sp>
      <p:pic>
        <p:nvPicPr>
          <p:cNvPr id="5" name="Picture 8" descr="j0304933"/>
          <p:cNvPicPr>
            <a:picLocks noChangeAspect="1" noChangeArrowheads="1"/>
          </p:cNvPicPr>
          <p:nvPr/>
        </p:nvPicPr>
        <p:blipFill>
          <a:blip r:embed="rId4" cstate="print"/>
          <a:srcRect r="21526"/>
          <a:stretch>
            <a:fillRect/>
          </a:stretch>
        </p:blipFill>
        <p:spPr bwMode="auto">
          <a:xfrm>
            <a:off x="1447800" y="3962400"/>
            <a:ext cx="1371600" cy="1603375"/>
          </a:xfrm>
          <a:prstGeom prst="rect">
            <a:avLst/>
          </a:prstGeom>
          <a:noFill/>
          <a:ln w="9525">
            <a:noFill/>
            <a:miter lim="800000"/>
            <a:headEnd/>
            <a:tailEnd/>
          </a:ln>
        </p:spPr>
      </p:pic>
    </p:spTree>
  </p:cSld>
  <p:clrMapOvr>
    <a:masterClrMapping/>
  </p:clrMapOvr>
  <p:transition advTm="182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0.11666 0.16157 C 0.09584 0.02916 0.30851 -0.10278 0.42223 -0.13774 C 0.53611 -0.17246 0.54341 -0.06297 0.56667 -0.04792 " pathEditMode="relative" rAng="0" ptsTypes="aaA">
                                      <p:cBhvr>
                                        <p:cTn id="6" dur="500" fill="hold"/>
                                        <p:tgtEl>
                                          <p:spTgt spid="5"/>
                                        </p:tgtEl>
                                        <p:attrNameLst>
                                          <p:attrName>ppt_x</p:attrName>
                                          <p:attrName>ppt_y</p:attrName>
                                        </p:attrNameLst>
                                      </p:cBhvr>
                                      <p:rCtr x="34200" y="-16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10654" y="1219200"/>
            <a:ext cx="7696200" cy="4708981"/>
          </a:xfrm>
          <a:prstGeom prst="rect">
            <a:avLst/>
          </a:prstGeom>
          <a:noFill/>
          <a:ln w="9525">
            <a:noFill/>
            <a:miter lim="800000"/>
            <a:headEnd/>
            <a:tailEnd/>
          </a:ln>
        </p:spPr>
        <p:txBody>
          <a:bodyPr>
            <a:spAutoFit/>
          </a:bodyPr>
          <a:lstStyle/>
          <a:p>
            <a:r>
              <a:rPr lang="en-US" sz="4000" dirty="0" smtClean="0"/>
              <a:t>12) </a:t>
            </a:r>
            <a:r>
              <a:rPr lang="en-US" sz="4000" dirty="0" smtClean="0">
                <a:latin typeface="ChunkFive Roman" panose="00000500000000000000" pitchFamily="50" charset="0"/>
              </a:rPr>
              <a:t>Confounding variable </a:t>
            </a:r>
            <a:r>
              <a:rPr lang="en-US" sz="4000" dirty="0"/>
              <a:t>: the effect of the confounding variable on the response cannot be </a:t>
            </a:r>
            <a:r>
              <a:rPr lang="en-US" sz="4000" dirty="0" smtClean="0"/>
              <a:t>separated </a:t>
            </a:r>
            <a:r>
              <a:rPr lang="en-US" sz="4000" dirty="0"/>
              <a:t>from the effects of the explanatory variable (factor)</a:t>
            </a:r>
          </a:p>
          <a:p>
            <a:endParaRPr lang="en-US" sz="4000" dirty="0">
              <a:solidFill>
                <a:srgbClr val="000066"/>
              </a:solidFill>
            </a:endParaRPr>
          </a:p>
        </p:txBody>
      </p:sp>
    </p:spTree>
    <p:extLst>
      <p:ext uri="{BB962C8B-B14F-4D97-AF65-F5344CB8AC3E}">
        <p14:creationId xmlns:p14="http://schemas.microsoft.com/office/powerpoint/2010/main" val="229011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p:spPr>
        <p:txBody>
          <a:bodyPr/>
          <a:lstStyle/>
          <a:p>
            <a:pPr eaLnBrk="1" hangingPunct="1">
              <a:defRPr/>
            </a:pPr>
            <a:r>
              <a:rPr lang="en-US" sz="4000" b="1" dirty="0">
                <a:solidFill>
                  <a:srgbClr val="000066"/>
                </a:solidFill>
                <a:effectLst>
                  <a:outerShdw blurRad="38100" dist="38100" dir="2700000" algn="tl">
                    <a:srgbClr val="000000"/>
                  </a:outerShdw>
                </a:effectLst>
                <a:latin typeface="ChunkFive Roman" panose="00000500000000000000" pitchFamily="50" charset="0"/>
              </a:rPr>
              <a:t>(REQUIRED</a:t>
            </a:r>
            <a:r>
              <a:rPr lang="en-US" sz="4000" b="1" dirty="0" smtClean="0">
                <a:solidFill>
                  <a:srgbClr val="000066"/>
                </a:solidFill>
                <a:effectLst>
                  <a:outerShdw blurRad="38100" dist="38100" dir="2700000" algn="tl">
                    <a:srgbClr val="000000"/>
                  </a:outerShdw>
                </a:effectLst>
                <a:latin typeface="ChunkFive Roman" panose="00000500000000000000" pitchFamily="50" charset="0"/>
              </a:rPr>
              <a:t>!) Principles </a:t>
            </a:r>
            <a:r>
              <a:rPr lang="en-US" sz="4000" b="1" dirty="0" smtClean="0">
                <a:solidFill>
                  <a:srgbClr val="000066"/>
                </a:solidFill>
                <a:effectLst>
                  <a:outerShdw blurRad="38100" dist="38100" dir="2700000" algn="tl">
                    <a:srgbClr val="000000"/>
                  </a:outerShdw>
                </a:effectLst>
                <a:latin typeface="ChunkFive Roman" panose="00000500000000000000" pitchFamily="50" charset="0"/>
              </a:rPr>
              <a:t>of Experimental </a:t>
            </a:r>
            <a:r>
              <a:rPr lang="en-US" sz="4000" b="1" dirty="0" smtClean="0">
                <a:solidFill>
                  <a:srgbClr val="000066"/>
                </a:solidFill>
                <a:effectLst>
                  <a:outerShdw blurRad="38100" dist="38100" dir="2700000" algn="tl">
                    <a:srgbClr val="000000"/>
                  </a:outerShdw>
                </a:effectLst>
                <a:latin typeface="ChunkFive Roman" panose="00000500000000000000" pitchFamily="50" charset="0"/>
              </a:rPr>
              <a:t>Design</a:t>
            </a:r>
            <a:endParaRPr lang="en-US" sz="4000" b="1" dirty="0" smtClean="0">
              <a:solidFill>
                <a:srgbClr val="000066"/>
              </a:solidFill>
              <a:effectLst>
                <a:outerShdw blurRad="38100" dist="38100" dir="2700000" algn="tl">
                  <a:srgbClr val="000000"/>
                </a:outerShdw>
              </a:effectLst>
              <a:latin typeface="ChunkFive Roman" panose="00000500000000000000" pitchFamily="50" charset="0"/>
            </a:endParaRPr>
          </a:p>
        </p:txBody>
      </p:sp>
      <p:sp>
        <p:nvSpPr>
          <p:cNvPr id="11267" name="Rectangle 3"/>
          <p:cNvSpPr>
            <a:spLocks noGrp="1" noChangeArrowheads="1"/>
          </p:cNvSpPr>
          <p:nvPr>
            <p:ph type="body" idx="1"/>
          </p:nvPr>
        </p:nvSpPr>
        <p:spPr>
          <a:xfrm>
            <a:off x="838200" y="1528763"/>
            <a:ext cx="7772400" cy="4724400"/>
          </a:xfrm>
        </p:spPr>
        <p:txBody>
          <a:bodyPr/>
          <a:lstStyle/>
          <a:p>
            <a:pPr eaLnBrk="1" hangingPunct="1"/>
            <a:r>
              <a:rPr lang="en-US" sz="2800" b="1" u="sng" dirty="0" smtClean="0">
                <a:solidFill>
                  <a:srgbClr val="000066"/>
                </a:solidFill>
                <a:latin typeface="ChunkFive Roman" panose="00000500000000000000" pitchFamily="50" charset="0"/>
              </a:rPr>
              <a:t>Control</a:t>
            </a:r>
            <a:r>
              <a:rPr lang="en-US" sz="2800" b="1" u="sng" dirty="0" smtClean="0">
                <a:solidFill>
                  <a:srgbClr val="000066"/>
                </a:solidFill>
                <a:latin typeface="Comic Sans MS" pitchFamily="66" charset="0"/>
              </a:rPr>
              <a:t> </a:t>
            </a:r>
            <a:r>
              <a:rPr lang="en-US" sz="2800" dirty="0" smtClean="0">
                <a:solidFill>
                  <a:srgbClr val="000066"/>
                </a:solidFill>
                <a:latin typeface="Comic Sans MS" pitchFamily="66" charset="0"/>
              </a:rPr>
              <a:t>of effects of extraneous variables on the response – by comparing treatment groups to a control group (placebo or “old”)</a:t>
            </a:r>
          </a:p>
          <a:p>
            <a:pPr eaLnBrk="1" hangingPunct="1"/>
            <a:r>
              <a:rPr lang="en-US" sz="2800" b="1" u="sng" dirty="0" smtClean="0">
                <a:solidFill>
                  <a:srgbClr val="000066"/>
                </a:solidFill>
                <a:latin typeface="ChunkFive Roman" panose="00000500000000000000" pitchFamily="50" charset="0"/>
              </a:rPr>
              <a:t>Replication</a:t>
            </a:r>
            <a:r>
              <a:rPr lang="en-US" sz="2800" dirty="0" smtClean="0">
                <a:solidFill>
                  <a:srgbClr val="000066"/>
                </a:solidFill>
                <a:latin typeface="Comic Sans MS" pitchFamily="66" charset="0"/>
              </a:rPr>
              <a:t> of the experiment on many subjects to quantify the natural variation in the experiment</a:t>
            </a:r>
          </a:p>
          <a:p>
            <a:pPr eaLnBrk="1" hangingPunct="1"/>
            <a:r>
              <a:rPr lang="en-US" sz="2800" b="1" u="sng" dirty="0" smtClean="0">
                <a:solidFill>
                  <a:srgbClr val="000066"/>
                </a:solidFill>
                <a:latin typeface="ChunkFive Roman" panose="00000500000000000000" pitchFamily="50" charset="0"/>
              </a:rPr>
              <a:t>Randomization</a:t>
            </a:r>
            <a:r>
              <a:rPr lang="en-US" sz="2800" b="1" u="sng" dirty="0" smtClean="0">
                <a:solidFill>
                  <a:srgbClr val="000066"/>
                </a:solidFill>
                <a:latin typeface="Comic Sans MS" pitchFamily="66" charset="0"/>
              </a:rPr>
              <a:t> –</a:t>
            </a:r>
            <a:r>
              <a:rPr lang="en-US" sz="2800" dirty="0" smtClean="0">
                <a:solidFill>
                  <a:srgbClr val="000066"/>
                </a:solidFill>
                <a:latin typeface="Comic Sans MS" pitchFamily="66" charset="0"/>
              </a:rPr>
              <a:t> the use of chance to assign subjects to treatments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381000" y="914400"/>
            <a:ext cx="7772400" cy="2031325"/>
          </a:xfrm>
          <a:prstGeom prst="rect">
            <a:avLst/>
          </a:prstGeom>
          <a:noFill/>
          <a:ln w="9525">
            <a:noFill/>
            <a:miter lim="800000"/>
            <a:headEnd/>
            <a:tailEnd/>
          </a:ln>
        </p:spPr>
        <p:txBody>
          <a:bodyPr>
            <a:spAutoFit/>
          </a:bodyPr>
          <a:lstStyle/>
          <a:p>
            <a:r>
              <a:rPr lang="en-US" sz="3200" dirty="0">
                <a:solidFill>
                  <a:srgbClr val="000066"/>
                </a:solidFill>
              </a:rPr>
              <a:t>The </a:t>
            </a:r>
            <a:r>
              <a:rPr lang="en-US" sz="3200" b="1" dirty="0">
                <a:solidFill>
                  <a:srgbClr val="FF5050"/>
                </a:solidFill>
              </a:rPr>
              <a:t>ONLY</a:t>
            </a:r>
            <a:r>
              <a:rPr lang="en-US" sz="3200" dirty="0">
                <a:solidFill>
                  <a:srgbClr val="000066"/>
                </a:solidFill>
              </a:rPr>
              <a:t> way to show cause &amp; effect is with a well-designed, well-controlled experiment!!</a:t>
            </a:r>
            <a:endParaRPr lang="en-US" sz="4000" dirty="0">
              <a:solidFill>
                <a:srgbClr val="000066"/>
              </a:solidFill>
            </a:endParaRPr>
          </a:p>
          <a:p>
            <a:endParaRPr lang="en-US" sz="1800" dirty="0">
              <a:solidFill>
                <a:srgbClr val="000066"/>
              </a:solidFill>
            </a:endParaRPr>
          </a:p>
        </p:txBody>
      </p:sp>
      <p:sp>
        <p:nvSpPr>
          <p:cNvPr id="20484" name="Text Box 4"/>
          <p:cNvSpPr txBox="1">
            <a:spLocks noChangeArrowheads="1"/>
          </p:cNvSpPr>
          <p:nvPr/>
        </p:nvSpPr>
        <p:spPr bwMode="auto">
          <a:xfrm>
            <a:off x="228600" y="3200400"/>
            <a:ext cx="8610600" cy="1938992"/>
          </a:xfrm>
          <a:prstGeom prst="rect">
            <a:avLst/>
          </a:prstGeom>
          <a:noFill/>
          <a:ln w="9525">
            <a:noFill/>
            <a:miter lim="800000"/>
            <a:headEnd/>
            <a:tailEnd/>
          </a:ln>
        </p:spPr>
        <p:txBody>
          <a:bodyPr>
            <a:spAutoFit/>
          </a:bodyPr>
          <a:lstStyle/>
          <a:p>
            <a:r>
              <a:rPr lang="en-US" sz="4000" dirty="0">
                <a:solidFill>
                  <a:srgbClr val="000066"/>
                </a:solidFill>
              </a:rPr>
              <a:t>The </a:t>
            </a:r>
            <a:r>
              <a:rPr lang="en-US" sz="4000" b="1" u="sng" dirty="0">
                <a:solidFill>
                  <a:srgbClr val="FF5050"/>
                </a:solidFill>
              </a:rPr>
              <a:t>ONLY</a:t>
            </a:r>
            <a:r>
              <a:rPr lang="en-US" sz="4000" dirty="0">
                <a:solidFill>
                  <a:srgbClr val="000066"/>
                </a:solidFill>
              </a:rPr>
              <a:t> way to show cause &amp; effect is with a well-designed, well-controlled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blinds(horizontal)">
                                      <p:cBhvr>
                                        <p:cTn id="7" dur="500"/>
                                        <p:tgtEl>
                                          <p:spTgt spid="2048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blinds(vertical)">
                                      <p:cBhvr>
                                        <p:cTn id="12"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P spid="2048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5867400" y="865188"/>
            <a:ext cx="2438400" cy="2716212"/>
            <a:chOff x="3696" y="545"/>
            <a:chExt cx="1536" cy="1615"/>
          </a:xfrm>
        </p:grpSpPr>
        <p:sp>
          <p:nvSpPr>
            <p:cNvPr id="9222" name="Rectangle 3"/>
            <p:cNvSpPr>
              <a:spLocks noChangeArrowheads="1"/>
            </p:cNvSpPr>
            <p:nvPr/>
          </p:nvSpPr>
          <p:spPr bwMode="auto">
            <a:xfrm>
              <a:off x="3696" y="816"/>
              <a:ext cx="1056" cy="13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23" name="Text Box 4"/>
            <p:cNvSpPr txBox="1">
              <a:spLocks noChangeArrowheads="1"/>
            </p:cNvSpPr>
            <p:nvPr/>
          </p:nvSpPr>
          <p:spPr bwMode="auto">
            <a:xfrm>
              <a:off x="3696" y="545"/>
              <a:ext cx="1536" cy="272"/>
            </a:xfrm>
            <a:prstGeom prst="rect">
              <a:avLst/>
            </a:prstGeom>
            <a:noFill/>
            <a:ln w="9525">
              <a:noFill/>
              <a:miter lim="800000"/>
              <a:headEnd/>
              <a:tailEnd/>
            </a:ln>
          </p:spPr>
          <p:txBody>
            <a:bodyPr>
              <a:spAutoFit/>
            </a:bodyPr>
            <a:lstStyle/>
            <a:p>
              <a:r>
                <a:rPr lang="en-US"/>
                <a:t>Hippity Hop</a:t>
              </a:r>
            </a:p>
          </p:txBody>
        </p:sp>
      </p:grpSp>
      <p:pic>
        <p:nvPicPr>
          <p:cNvPr id="35848" name="Picture 8" descr="j0304933"/>
          <p:cNvPicPr>
            <a:picLocks noChangeAspect="1" noChangeArrowheads="1"/>
          </p:cNvPicPr>
          <p:nvPr/>
        </p:nvPicPr>
        <p:blipFill>
          <a:blip r:embed="rId3" cstate="print"/>
          <a:srcRect r="21526"/>
          <a:stretch>
            <a:fillRect/>
          </a:stretch>
        </p:blipFill>
        <p:spPr bwMode="auto">
          <a:xfrm>
            <a:off x="2819400" y="4191000"/>
            <a:ext cx="1371600" cy="1603375"/>
          </a:xfrm>
          <a:prstGeom prst="rect">
            <a:avLst/>
          </a:prstGeom>
          <a:noFill/>
          <a:ln w="9525">
            <a:noFill/>
            <a:miter lim="800000"/>
            <a:headEnd/>
            <a:tailEnd/>
          </a:ln>
        </p:spPr>
      </p:pic>
      <p:sp>
        <p:nvSpPr>
          <p:cNvPr id="35849" name="AutoShape 9"/>
          <p:cNvSpPr>
            <a:spLocks noChangeArrowheads="1"/>
          </p:cNvSpPr>
          <p:nvPr/>
        </p:nvSpPr>
        <p:spPr bwMode="auto">
          <a:xfrm>
            <a:off x="762000" y="533400"/>
            <a:ext cx="4267200" cy="1219200"/>
          </a:xfrm>
          <a:prstGeom prst="wedgeRoundRectCallout">
            <a:avLst>
              <a:gd name="adj1" fmla="val 18639"/>
              <a:gd name="adj2" fmla="val 237630"/>
              <a:gd name="adj3" fmla="val 16667"/>
            </a:avLst>
          </a:prstGeom>
          <a:solidFill>
            <a:srgbClr val="FF5050"/>
          </a:solidFill>
          <a:ln w="9525">
            <a:solidFill>
              <a:schemeClr val="tx1"/>
            </a:solidFill>
            <a:miter lim="800000"/>
            <a:headEnd/>
            <a:tailEnd/>
          </a:ln>
        </p:spPr>
        <p:txBody>
          <a:bodyPr/>
          <a:lstStyle/>
          <a:p>
            <a:pPr algn="ctr">
              <a:spcBef>
                <a:spcPct val="0"/>
              </a:spcBef>
            </a:pPr>
            <a:r>
              <a:rPr lang="en-US" sz="3000" b="1">
                <a:solidFill>
                  <a:srgbClr val="000066"/>
                </a:solidFill>
              </a:rPr>
              <a:t>I’ll use my pet rabbit, Lucky!</a:t>
            </a:r>
          </a:p>
        </p:txBody>
      </p:sp>
      <p:sp>
        <p:nvSpPr>
          <p:cNvPr id="35850" name="Text Box 10"/>
          <p:cNvSpPr txBox="1">
            <a:spLocks noChangeArrowheads="1"/>
          </p:cNvSpPr>
          <p:nvPr/>
        </p:nvSpPr>
        <p:spPr bwMode="auto">
          <a:xfrm>
            <a:off x="271462" y="1981200"/>
            <a:ext cx="2547938" cy="3539430"/>
          </a:xfrm>
          <a:prstGeom prst="rect">
            <a:avLst/>
          </a:prstGeom>
          <a:noFill/>
          <a:ln w="9525">
            <a:noFill/>
            <a:miter lim="800000"/>
            <a:headEnd/>
            <a:tailEnd/>
          </a:ln>
        </p:spPr>
        <p:txBody>
          <a:bodyPr wrap="square">
            <a:spAutoFit/>
          </a:bodyPr>
          <a:lstStyle/>
          <a:p>
            <a:r>
              <a:rPr lang="en-US" sz="2800" b="1" dirty="0">
                <a:solidFill>
                  <a:srgbClr val="FF5050"/>
                </a:solidFill>
              </a:rPr>
              <a:t>Since Lucky’s coat is shinier &amp; he has more energy, then </a:t>
            </a:r>
            <a:r>
              <a:rPr lang="en-US" sz="2800" b="1" dirty="0" err="1">
                <a:solidFill>
                  <a:srgbClr val="FF5050"/>
                </a:solidFill>
              </a:rPr>
              <a:t>Hippity</a:t>
            </a:r>
            <a:r>
              <a:rPr lang="en-US" sz="2800" b="1" dirty="0">
                <a:solidFill>
                  <a:srgbClr val="FF5050"/>
                </a:solidFill>
              </a:rPr>
              <a:t> Hop is a better rabbit food!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9"/>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nodeType="afterEffect">
                                  <p:stCondLst>
                                    <p:cond delay="500"/>
                                  </p:stCondLst>
                                  <p:childTnLst>
                                    <p:animMotion origin="layout" path="M -3.33333E-6 0.00139 C 0.11129 -0.20781 0.22257 -0.41678 0.28212 -0.47203 C 0.34167 -0.52728 0.34549 -0.35368 0.35764 -0.3301 " pathEditMode="relative" rAng="0" ptsTypes="aaA">
                                      <p:cBhvr>
                                        <p:cTn id="9" dur="500" fill="hold"/>
                                        <p:tgtEl>
                                          <p:spTgt spid="35848"/>
                                        </p:tgtEl>
                                        <p:attrNameLst>
                                          <p:attrName>ppt_x</p:attrName>
                                          <p:attrName>ppt_y</p:attrName>
                                        </p:attrNameLst>
                                      </p:cBhvr>
                                      <p:rCtr x="17900" y="-26400"/>
                                    </p:animMotion>
                                  </p:childTnLst>
                                </p:cTn>
                              </p:par>
                            </p:childTnLst>
                          </p:cTn>
                        </p:par>
                        <p:par>
                          <p:cTn id="10" fill="hold">
                            <p:stCondLst>
                              <p:cond delay="1000"/>
                            </p:stCondLst>
                            <p:childTnLst>
                              <p:par>
                                <p:cTn id="11" presetID="1" presetClass="exit" presetSubtype="0" fill="hold" grpId="1" nodeType="afterEffect">
                                  <p:stCondLst>
                                    <p:cond delay="500"/>
                                  </p:stCondLst>
                                  <p:childTnLst>
                                    <p:set>
                                      <p:cBhvr>
                                        <p:cTn id="12" dur="1" fill="hold">
                                          <p:stCondLst>
                                            <p:cond delay="0"/>
                                          </p:stCondLst>
                                        </p:cTn>
                                        <p:tgtEl>
                                          <p:spTgt spid="35849"/>
                                        </p:tgtEl>
                                        <p:attrNameLst>
                                          <p:attrName>style.visibility</p:attrName>
                                        </p:attrNameLst>
                                      </p:cBhvr>
                                      <p:to>
                                        <p:strVal val="hidden"/>
                                      </p:to>
                                    </p:set>
                                  </p:childTnLst>
                                </p:cTn>
                              </p:par>
                            </p:childTnLst>
                          </p:cTn>
                        </p:par>
                        <p:par>
                          <p:cTn id="13" fill="hold">
                            <p:stCondLst>
                              <p:cond delay="1500"/>
                            </p:stCondLst>
                            <p:childTnLst>
                              <p:par>
                                <p:cTn id="14" presetID="1" presetClass="entr" presetSubtype="0" fill="hold" grpId="0" nodeType="afterEffect">
                                  <p:stCondLst>
                                    <p:cond delay="500"/>
                                  </p:stCondLst>
                                  <p:childTnLst>
                                    <p:set>
                                      <p:cBhvr>
                                        <p:cTn id="15" dur="1" fill="hold">
                                          <p:stCondLst>
                                            <p:cond delay="0"/>
                                          </p:stCondLst>
                                        </p:cTn>
                                        <p:tgtEl>
                                          <p:spTgt spid="35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animBg="1"/>
      <p:bldP spid="35849" grpId="1" animBg="1"/>
      <p:bldP spid="358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5"/>
          <p:cNvGrpSpPr>
            <a:grpSpLocks/>
          </p:cNvGrpSpPr>
          <p:nvPr/>
        </p:nvGrpSpPr>
        <p:grpSpPr bwMode="auto">
          <a:xfrm>
            <a:off x="1600200" y="842963"/>
            <a:ext cx="1717675" cy="2586037"/>
            <a:chOff x="1008" y="531"/>
            <a:chExt cx="1082" cy="1629"/>
          </a:xfrm>
        </p:grpSpPr>
        <p:sp>
          <p:nvSpPr>
            <p:cNvPr id="11274" name="Rectangle 2"/>
            <p:cNvSpPr>
              <a:spLocks noChangeArrowheads="1"/>
            </p:cNvSpPr>
            <p:nvPr/>
          </p:nvSpPr>
          <p:spPr bwMode="auto">
            <a:xfrm>
              <a:off x="1008" y="816"/>
              <a:ext cx="1056" cy="13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75" name="Text Box 4"/>
            <p:cNvSpPr txBox="1">
              <a:spLocks noChangeArrowheads="1"/>
            </p:cNvSpPr>
            <p:nvPr/>
          </p:nvSpPr>
          <p:spPr bwMode="auto">
            <a:xfrm>
              <a:off x="1082" y="531"/>
              <a:ext cx="1008" cy="288"/>
            </a:xfrm>
            <a:prstGeom prst="rect">
              <a:avLst/>
            </a:prstGeom>
            <a:noFill/>
            <a:ln w="9525">
              <a:noFill/>
              <a:miter lim="800000"/>
              <a:headEnd/>
              <a:tailEnd/>
            </a:ln>
          </p:spPr>
          <p:txBody>
            <a:bodyPr>
              <a:spAutoFit/>
            </a:bodyPr>
            <a:lstStyle/>
            <a:p>
              <a:r>
                <a:rPr lang="en-US"/>
                <a:t>Old Food</a:t>
              </a:r>
            </a:p>
          </p:txBody>
        </p:sp>
      </p:grpSp>
      <p:grpSp>
        <p:nvGrpSpPr>
          <p:cNvPr id="11267" name="Group 8"/>
          <p:cNvGrpSpPr>
            <a:grpSpLocks/>
          </p:cNvGrpSpPr>
          <p:nvPr/>
        </p:nvGrpSpPr>
        <p:grpSpPr bwMode="auto">
          <a:xfrm>
            <a:off x="5867400" y="865188"/>
            <a:ext cx="2438400" cy="2563812"/>
            <a:chOff x="3696" y="545"/>
            <a:chExt cx="1536" cy="1615"/>
          </a:xfrm>
        </p:grpSpPr>
        <p:sp>
          <p:nvSpPr>
            <p:cNvPr id="11272" name="Rectangle 3"/>
            <p:cNvSpPr>
              <a:spLocks noChangeArrowheads="1"/>
            </p:cNvSpPr>
            <p:nvPr/>
          </p:nvSpPr>
          <p:spPr bwMode="auto">
            <a:xfrm>
              <a:off x="3696" y="816"/>
              <a:ext cx="1056" cy="13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73" name="Text Box 6"/>
            <p:cNvSpPr txBox="1">
              <a:spLocks noChangeArrowheads="1"/>
            </p:cNvSpPr>
            <p:nvPr/>
          </p:nvSpPr>
          <p:spPr bwMode="auto">
            <a:xfrm>
              <a:off x="3696" y="545"/>
              <a:ext cx="1536" cy="288"/>
            </a:xfrm>
            <a:prstGeom prst="rect">
              <a:avLst/>
            </a:prstGeom>
            <a:noFill/>
            <a:ln w="9525">
              <a:noFill/>
              <a:miter lim="800000"/>
              <a:headEnd/>
              <a:tailEnd/>
            </a:ln>
          </p:spPr>
          <p:txBody>
            <a:bodyPr>
              <a:spAutoFit/>
            </a:bodyPr>
            <a:lstStyle/>
            <a:p>
              <a:r>
                <a:rPr lang="en-US"/>
                <a:t>Hippity Hop</a:t>
              </a:r>
            </a:p>
          </p:txBody>
        </p:sp>
      </p:grpSp>
      <p:pic>
        <p:nvPicPr>
          <p:cNvPr id="11268" name="Picture 9" descr="j0304933"/>
          <p:cNvPicPr>
            <a:picLocks noChangeAspect="1" noChangeArrowheads="1"/>
          </p:cNvPicPr>
          <p:nvPr/>
        </p:nvPicPr>
        <p:blipFill>
          <a:blip r:embed="rId3" cstate="print"/>
          <a:srcRect r="21526"/>
          <a:stretch>
            <a:fillRect/>
          </a:stretch>
        </p:blipFill>
        <p:spPr bwMode="auto">
          <a:xfrm>
            <a:off x="2819400" y="4114800"/>
            <a:ext cx="1371600" cy="1603375"/>
          </a:xfrm>
          <a:prstGeom prst="rect">
            <a:avLst/>
          </a:prstGeom>
          <a:noFill/>
          <a:ln w="9525">
            <a:noFill/>
            <a:miter lim="800000"/>
            <a:headEnd/>
            <a:tailEnd/>
          </a:ln>
        </p:spPr>
      </p:pic>
      <p:pic>
        <p:nvPicPr>
          <p:cNvPr id="11269" name="Picture 10" descr="j0304933"/>
          <p:cNvPicPr>
            <a:picLocks noChangeAspect="1" noChangeArrowheads="1"/>
          </p:cNvPicPr>
          <p:nvPr/>
        </p:nvPicPr>
        <p:blipFill>
          <a:blip r:embed="rId3" cstate="print"/>
          <a:srcRect r="21608"/>
          <a:stretch>
            <a:fillRect/>
          </a:stretch>
        </p:blipFill>
        <p:spPr bwMode="auto">
          <a:xfrm flipH="1">
            <a:off x="5029200" y="4648200"/>
            <a:ext cx="914400" cy="1069975"/>
          </a:xfrm>
          <a:prstGeom prst="rect">
            <a:avLst/>
          </a:prstGeom>
          <a:noFill/>
          <a:ln w="9525">
            <a:noFill/>
            <a:miter lim="800000"/>
            <a:headEnd/>
            <a:tailEnd/>
          </a:ln>
        </p:spPr>
      </p:pic>
      <p:sp>
        <p:nvSpPr>
          <p:cNvPr id="34827" name="AutoShape 11"/>
          <p:cNvSpPr>
            <a:spLocks noChangeArrowheads="1"/>
          </p:cNvSpPr>
          <p:nvPr/>
        </p:nvSpPr>
        <p:spPr bwMode="auto">
          <a:xfrm>
            <a:off x="3200400" y="1676400"/>
            <a:ext cx="5105400" cy="2590800"/>
          </a:xfrm>
          <a:prstGeom prst="wedgeRoundRectCallout">
            <a:avLst>
              <a:gd name="adj1" fmla="val -43750"/>
              <a:gd name="adj2" fmla="val 70000"/>
              <a:gd name="adj3" fmla="val 16667"/>
            </a:avLst>
          </a:prstGeom>
          <a:solidFill>
            <a:srgbClr val="FF5050"/>
          </a:solidFill>
          <a:ln w="9525">
            <a:solidFill>
              <a:schemeClr val="tx1"/>
            </a:solidFill>
            <a:miter lim="800000"/>
            <a:headEnd/>
            <a:tailEnd/>
          </a:ln>
        </p:spPr>
        <p:txBody>
          <a:bodyPr/>
          <a:lstStyle/>
          <a:p>
            <a:pPr algn="ctr">
              <a:spcBef>
                <a:spcPct val="0"/>
              </a:spcBef>
            </a:pPr>
            <a:r>
              <a:rPr lang="en-US" sz="3000" b="1">
                <a:solidFill>
                  <a:srgbClr val="000066"/>
                </a:solidFill>
              </a:rPr>
              <a:t>Now I’ll use Lucky &amp; my friend’s rabbit, Flash.  Lucky gets Hippity Hop food &amp; Flash gets the old rabbit food.</a:t>
            </a:r>
          </a:p>
        </p:txBody>
      </p:sp>
      <p:sp>
        <p:nvSpPr>
          <p:cNvPr id="34828" name="Text Box 12"/>
          <p:cNvSpPr txBox="1">
            <a:spLocks noChangeArrowheads="1"/>
          </p:cNvSpPr>
          <p:nvPr/>
        </p:nvSpPr>
        <p:spPr bwMode="auto">
          <a:xfrm>
            <a:off x="152400" y="3537714"/>
            <a:ext cx="2667000" cy="2246769"/>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defRPr/>
            </a:pPr>
            <a:r>
              <a:rPr lang="en-US" sz="2800" b="1" dirty="0">
                <a:solidFill>
                  <a:srgbClr val="FF5050"/>
                </a:solidFill>
              </a:rPr>
              <a:t>WOW!  Lucky is bigger &amp; shinier so </a:t>
            </a:r>
            <a:r>
              <a:rPr lang="en-US" sz="2800" b="1" dirty="0" err="1">
                <a:solidFill>
                  <a:srgbClr val="FF5050"/>
                </a:solidFill>
              </a:rPr>
              <a:t>Hippity</a:t>
            </a:r>
            <a:r>
              <a:rPr lang="en-US" sz="2800" b="1" dirty="0">
                <a:solidFill>
                  <a:srgbClr val="FF5050"/>
                </a:solidFill>
              </a:rPr>
              <a:t> Hop is better!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2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4000"/>
                                  </p:stCondLst>
                                  <p:childTnLst>
                                    <p:set>
                                      <p:cBhvr>
                                        <p:cTn id="9" dur="1" fill="hold">
                                          <p:stCondLst>
                                            <p:cond delay="499"/>
                                          </p:stCondLst>
                                        </p:cTn>
                                        <p:tgtEl>
                                          <p:spTgt spid="34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7" grpId="0" animBg="1" autoUpdateAnimBg="0"/>
      <p:bldP spid="3482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1600200" y="1036638"/>
            <a:ext cx="2438400" cy="2662237"/>
            <a:chOff x="1008" y="531"/>
            <a:chExt cx="1082" cy="1629"/>
          </a:xfrm>
        </p:grpSpPr>
        <p:sp>
          <p:nvSpPr>
            <p:cNvPr id="12319" name="Rectangle 3"/>
            <p:cNvSpPr>
              <a:spLocks noChangeArrowheads="1"/>
            </p:cNvSpPr>
            <p:nvPr/>
          </p:nvSpPr>
          <p:spPr bwMode="auto">
            <a:xfrm>
              <a:off x="1008" y="816"/>
              <a:ext cx="1056" cy="13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20" name="Text Box 4"/>
            <p:cNvSpPr txBox="1">
              <a:spLocks noChangeArrowheads="1"/>
            </p:cNvSpPr>
            <p:nvPr/>
          </p:nvSpPr>
          <p:spPr bwMode="auto">
            <a:xfrm>
              <a:off x="1082" y="531"/>
              <a:ext cx="1008" cy="280"/>
            </a:xfrm>
            <a:prstGeom prst="rect">
              <a:avLst/>
            </a:prstGeom>
            <a:noFill/>
            <a:ln w="9525">
              <a:noFill/>
              <a:miter lim="800000"/>
              <a:headEnd/>
              <a:tailEnd/>
            </a:ln>
          </p:spPr>
          <p:txBody>
            <a:bodyPr>
              <a:spAutoFit/>
            </a:bodyPr>
            <a:lstStyle/>
            <a:p>
              <a:r>
                <a:rPr lang="en-US"/>
                <a:t>Old Food</a:t>
              </a:r>
            </a:p>
          </p:txBody>
        </p:sp>
      </p:grpSp>
      <p:grpSp>
        <p:nvGrpSpPr>
          <p:cNvPr id="12291" name="Group 5"/>
          <p:cNvGrpSpPr>
            <a:grpSpLocks/>
          </p:cNvGrpSpPr>
          <p:nvPr/>
        </p:nvGrpSpPr>
        <p:grpSpPr bwMode="auto">
          <a:xfrm>
            <a:off x="5410200" y="1058863"/>
            <a:ext cx="3352800" cy="2667000"/>
            <a:chOff x="3696" y="545"/>
            <a:chExt cx="1536" cy="1615"/>
          </a:xfrm>
        </p:grpSpPr>
        <p:sp>
          <p:nvSpPr>
            <p:cNvPr id="12317" name="Rectangle 6"/>
            <p:cNvSpPr>
              <a:spLocks noChangeArrowheads="1"/>
            </p:cNvSpPr>
            <p:nvPr/>
          </p:nvSpPr>
          <p:spPr bwMode="auto">
            <a:xfrm>
              <a:off x="3696" y="816"/>
              <a:ext cx="1056" cy="13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18" name="Text Box 7"/>
            <p:cNvSpPr txBox="1">
              <a:spLocks noChangeArrowheads="1"/>
            </p:cNvSpPr>
            <p:nvPr/>
          </p:nvSpPr>
          <p:spPr bwMode="auto">
            <a:xfrm>
              <a:off x="3696" y="545"/>
              <a:ext cx="1536" cy="277"/>
            </a:xfrm>
            <a:prstGeom prst="rect">
              <a:avLst/>
            </a:prstGeom>
            <a:noFill/>
            <a:ln w="9525">
              <a:noFill/>
              <a:miter lim="800000"/>
              <a:headEnd/>
              <a:tailEnd/>
            </a:ln>
          </p:spPr>
          <p:txBody>
            <a:bodyPr>
              <a:spAutoFit/>
            </a:bodyPr>
            <a:lstStyle/>
            <a:p>
              <a:r>
                <a:rPr lang="en-US"/>
                <a:t>Hippity Hop</a:t>
              </a:r>
            </a:p>
          </p:txBody>
        </p:sp>
      </p:grpSp>
      <p:sp>
        <p:nvSpPr>
          <p:cNvPr id="36882" name="AutoShape 18"/>
          <p:cNvSpPr>
            <a:spLocks noChangeArrowheads="1"/>
          </p:cNvSpPr>
          <p:nvPr/>
        </p:nvSpPr>
        <p:spPr bwMode="auto">
          <a:xfrm>
            <a:off x="2667000" y="1905000"/>
            <a:ext cx="4648200" cy="2514600"/>
          </a:xfrm>
          <a:prstGeom prst="wedgeRoundRectCallout">
            <a:avLst>
              <a:gd name="adj1" fmla="val -31662"/>
              <a:gd name="adj2" fmla="val 90593"/>
              <a:gd name="adj3" fmla="val 16667"/>
            </a:avLst>
          </a:prstGeom>
          <a:solidFill>
            <a:srgbClr val="FF5050"/>
          </a:solidFill>
          <a:ln w="9525">
            <a:solidFill>
              <a:schemeClr val="tx1"/>
            </a:solidFill>
            <a:miter lim="800000"/>
            <a:headEnd/>
            <a:tailEnd/>
          </a:ln>
        </p:spPr>
        <p:txBody>
          <a:bodyPr/>
          <a:lstStyle/>
          <a:p>
            <a:pPr algn="ctr">
              <a:spcBef>
                <a:spcPct val="0"/>
              </a:spcBef>
            </a:pPr>
            <a:r>
              <a:rPr lang="en-US" sz="3000" b="1">
                <a:solidFill>
                  <a:srgbClr val="000066"/>
                </a:solidFill>
              </a:rPr>
              <a:t>The first five rabbits that I catch will get Hippity Hop food and the remaining five will get the old food.</a:t>
            </a:r>
          </a:p>
        </p:txBody>
      </p:sp>
      <p:grpSp>
        <p:nvGrpSpPr>
          <p:cNvPr id="4" name="Group 26"/>
          <p:cNvGrpSpPr>
            <a:grpSpLocks/>
          </p:cNvGrpSpPr>
          <p:nvPr/>
        </p:nvGrpSpPr>
        <p:grpSpPr bwMode="auto">
          <a:xfrm>
            <a:off x="5486400" y="1371600"/>
            <a:ext cx="2222500" cy="2060575"/>
            <a:chOff x="3456" y="864"/>
            <a:chExt cx="1400" cy="1298"/>
          </a:xfrm>
        </p:grpSpPr>
        <p:pic>
          <p:nvPicPr>
            <p:cNvPr id="12312" name="Picture 20" descr="j0304933"/>
            <p:cNvPicPr>
              <a:picLocks noChangeAspect="1" noChangeArrowheads="1"/>
            </p:cNvPicPr>
            <p:nvPr/>
          </p:nvPicPr>
          <p:blipFill>
            <a:blip r:embed="rId3" cstate="print"/>
            <a:srcRect r="21526"/>
            <a:stretch>
              <a:fillRect/>
            </a:stretch>
          </p:blipFill>
          <p:spPr bwMode="auto">
            <a:xfrm>
              <a:off x="4320" y="864"/>
              <a:ext cx="536" cy="626"/>
            </a:xfrm>
            <a:prstGeom prst="rect">
              <a:avLst/>
            </a:prstGeom>
            <a:noFill/>
            <a:ln w="9525">
              <a:noFill/>
              <a:miter lim="800000"/>
              <a:headEnd/>
              <a:tailEnd/>
            </a:ln>
          </p:spPr>
        </p:pic>
        <p:pic>
          <p:nvPicPr>
            <p:cNvPr id="12313" name="Picture 21" descr="j0304933"/>
            <p:cNvPicPr>
              <a:picLocks noChangeAspect="1" noChangeArrowheads="1"/>
            </p:cNvPicPr>
            <p:nvPr/>
          </p:nvPicPr>
          <p:blipFill>
            <a:blip r:embed="rId3" cstate="print"/>
            <a:srcRect r="21526"/>
            <a:stretch>
              <a:fillRect/>
            </a:stretch>
          </p:blipFill>
          <p:spPr bwMode="auto">
            <a:xfrm>
              <a:off x="3888" y="864"/>
              <a:ext cx="536" cy="626"/>
            </a:xfrm>
            <a:prstGeom prst="rect">
              <a:avLst/>
            </a:prstGeom>
            <a:noFill/>
            <a:ln w="9525">
              <a:noFill/>
              <a:miter lim="800000"/>
              <a:headEnd/>
              <a:tailEnd/>
            </a:ln>
          </p:spPr>
        </p:pic>
        <p:pic>
          <p:nvPicPr>
            <p:cNvPr id="12314" name="Picture 22" descr="j0304933"/>
            <p:cNvPicPr>
              <a:picLocks noChangeAspect="1" noChangeArrowheads="1"/>
            </p:cNvPicPr>
            <p:nvPr/>
          </p:nvPicPr>
          <p:blipFill>
            <a:blip r:embed="rId3" cstate="print"/>
            <a:srcRect r="21526"/>
            <a:stretch>
              <a:fillRect/>
            </a:stretch>
          </p:blipFill>
          <p:spPr bwMode="auto">
            <a:xfrm>
              <a:off x="4272" y="1488"/>
              <a:ext cx="536" cy="626"/>
            </a:xfrm>
            <a:prstGeom prst="rect">
              <a:avLst/>
            </a:prstGeom>
            <a:noFill/>
            <a:ln w="9525">
              <a:noFill/>
              <a:miter lim="800000"/>
              <a:headEnd/>
              <a:tailEnd/>
            </a:ln>
          </p:spPr>
        </p:pic>
        <p:pic>
          <p:nvPicPr>
            <p:cNvPr id="12315" name="Picture 23" descr="j0304933"/>
            <p:cNvPicPr>
              <a:picLocks noChangeAspect="1" noChangeArrowheads="1"/>
            </p:cNvPicPr>
            <p:nvPr/>
          </p:nvPicPr>
          <p:blipFill>
            <a:blip r:embed="rId3" cstate="print"/>
            <a:srcRect r="21526"/>
            <a:stretch>
              <a:fillRect/>
            </a:stretch>
          </p:blipFill>
          <p:spPr bwMode="auto">
            <a:xfrm>
              <a:off x="3456" y="912"/>
              <a:ext cx="536" cy="626"/>
            </a:xfrm>
            <a:prstGeom prst="rect">
              <a:avLst/>
            </a:prstGeom>
            <a:noFill/>
            <a:ln w="9525">
              <a:noFill/>
              <a:miter lim="800000"/>
              <a:headEnd/>
              <a:tailEnd/>
            </a:ln>
          </p:spPr>
        </p:pic>
        <p:pic>
          <p:nvPicPr>
            <p:cNvPr id="12316" name="Picture 24" descr="j0304933"/>
            <p:cNvPicPr>
              <a:picLocks noChangeAspect="1" noChangeArrowheads="1"/>
            </p:cNvPicPr>
            <p:nvPr/>
          </p:nvPicPr>
          <p:blipFill>
            <a:blip r:embed="rId3" cstate="print"/>
            <a:srcRect r="21526"/>
            <a:stretch>
              <a:fillRect/>
            </a:stretch>
          </p:blipFill>
          <p:spPr bwMode="auto">
            <a:xfrm>
              <a:off x="3744" y="1536"/>
              <a:ext cx="536" cy="626"/>
            </a:xfrm>
            <a:prstGeom prst="rect">
              <a:avLst/>
            </a:prstGeom>
            <a:noFill/>
            <a:ln w="9525">
              <a:noFill/>
              <a:miter lim="800000"/>
              <a:headEnd/>
              <a:tailEnd/>
            </a:ln>
          </p:spPr>
        </p:pic>
      </p:grpSp>
      <p:grpSp>
        <p:nvGrpSpPr>
          <p:cNvPr id="5" name="Group 32"/>
          <p:cNvGrpSpPr>
            <a:grpSpLocks/>
          </p:cNvGrpSpPr>
          <p:nvPr/>
        </p:nvGrpSpPr>
        <p:grpSpPr bwMode="auto">
          <a:xfrm>
            <a:off x="533400" y="4191000"/>
            <a:ext cx="7748588" cy="2289175"/>
            <a:chOff x="407" y="2640"/>
            <a:chExt cx="4881" cy="1442"/>
          </a:xfrm>
        </p:grpSpPr>
        <p:pic>
          <p:nvPicPr>
            <p:cNvPr id="12302" name="Picture 8" descr="j0304933"/>
            <p:cNvPicPr>
              <a:picLocks noChangeAspect="1" noChangeArrowheads="1"/>
            </p:cNvPicPr>
            <p:nvPr/>
          </p:nvPicPr>
          <p:blipFill>
            <a:blip r:embed="rId3" cstate="print"/>
            <a:srcRect r="21526"/>
            <a:stretch>
              <a:fillRect/>
            </a:stretch>
          </p:blipFill>
          <p:spPr bwMode="auto">
            <a:xfrm>
              <a:off x="1776" y="2832"/>
              <a:ext cx="618" cy="722"/>
            </a:xfrm>
            <a:prstGeom prst="rect">
              <a:avLst/>
            </a:prstGeom>
            <a:noFill/>
            <a:ln w="9525">
              <a:noFill/>
              <a:miter lim="800000"/>
              <a:headEnd/>
              <a:tailEnd/>
            </a:ln>
          </p:spPr>
        </p:pic>
        <p:pic>
          <p:nvPicPr>
            <p:cNvPr id="12303" name="Picture 9" descr="j0304933"/>
            <p:cNvPicPr>
              <a:picLocks noChangeAspect="1" noChangeArrowheads="1"/>
            </p:cNvPicPr>
            <p:nvPr/>
          </p:nvPicPr>
          <p:blipFill>
            <a:blip r:embed="rId3" cstate="print"/>
            <a:srcRect r="21526"/>
            <a:stretch>
              <a:fillRect/>
            </a:stretch>
          </p:blipFill>
          <p:spPr bwMode="auto">
            <a:xfrm>
              <a:off x="1968" y="3552"/>
              <a:ext cx="453" cy="530"/>
            </a:xfrm>
            <a:prstGeom prst="rect">
              <a:avLst/>
            </a:prstGeom>
            <a:noFill/>
            <a:ln w="9525">
              <a:noFill/>
              <a:miter lim="800000"/>
              <a:headEnd/>
              <a:tailEnd/>
            </a:ln>
          </p:spPr>
        </p:pic>
        <p:pic>
          <p:nvPicPr>
            <p:cNvPr id="12304" name="Picture 10" descr="j0304933"/>
            <p:cNvPicPr>
              <a:picLocks noChangeAspect="1" noChangeArrowheads="1"/>
            </p:cNvPicPr>
            <p:nvPr/>
          </p:nvPicPr>
          <p:blipFill>
            <a:blip r:embed="rId3" cstate="print"/>
            <a:srcRect r="21526"/>
            <a:stretch>
              <a:fillRect/>
            </a:stretch>
          </p:blipFill>
          <p:spPr bwMode="auto">
            <a:xfrm flipH="1">
              <a:off x="4752" y="3168"/>
              <a:ext cx="536" cy="626"/>
            </a:xfrm>
            <a:prstGeom prst="rect">
              <a:avLst/>
            </a:prstGeom>
            <a:noFill/>
            <a:ln w="9525">
              <a:noFill/>
              <a:miter lim="800000"/>
              <a:headEnd/>
              <a:tailEnd/>
            </a:ln>
          </p:spPr>
        </p:pic>
        <p:pic>
          <p:nvPicPr>
            <p:cNvPr id="12305" name="Picture 11" descr="j0304933"/>
            <p:cNvPicPr>
              <a:picLocks noChangeAspect="1" noChangeArrowheads="1"/>
            </p:cNvPicPr>
            <p:nvPr/>
          </p:nvPicPr>
          <p:blipFill>
            <a:blip r:embed="rId3" cstate="print"/>
            <a:srcRect r="21526"/>
            <a:stretch>
              <a:fillRect/>
            </a:stretch>
          </p:blipFill>
          <p:spPr bwMode="auto">
            <a:xfrm flipH="1">
              <a:off x="2688" y="2976"/>
              <a:ext cx="577" cy="674"/>
            </a:xfrm>
            <a:prstGeom prst="rect">
              <a:avLst/>
            </a:prstGeom>
            <a:noFill/>
            <a:ln w="9525">
              <a:noFill/>
              <a:miter lim="800000"/>
              <a:headEnd/>
              <a:tailEnd/>
            </a:ln>
          </p:spPr>
        </p:pic>
        <p:pic>
          <p:nvPicPr>
            <p:cNvPr id="12306" name="Picture 12" descr="j0304933"/>
            <p:cNvPicPr>
              <a:picLocks noChangeAspect="1" noChangeArrowheads="1"/>
            </p:cNvPicPr>
            <p:nvPr/>
          </p:nvPicPr>
          <p:blipFill>
            <a:blip r:embed="rId3" cstate="print"/>
            <a:srcRect r="21526"/>
            <a:stretch>
              <a:fillRect/>
            </a:stretch>
          </p:blipFill>
          <p:spPr bwMode="auto">
            <a:xfrm flipH="1">
              <a:off x="3408" y="3360"/>
              <a:ext cx="412" cy="482"/>
            </a:xfrm>
            <a:prstGeom prst="rect">
              <a:avLst/>
            </a:prstGeom>
            <a:noFill/>
            <a:ln w="9525">
              <a:noFill/>
              <a:miter lim="800000"/>
              <a:headEnd/>
              <a:tailEnd/>
            </a:ln>
          </p:spPr>
        </p:pic>
        <p:pic>
          <p:nvPicPr>
            <p:cNvPr id="12307" name="Picture 13" descr="j0304933"/>
            <p:cNvPicPr>
              <a:picLocks noChangeAspect="1" noChangeArrowheads="1"/>
            </p:cNvPicPr>
            <p:nvPr/>
          </p:nvPicPr>
          <p:blipFill>
            <a:blip r:embed="rId3" cstate="print"/>
            <a:srcRect r="21526"/>
            <a:stretch>
              <a:fillRect/>
            </a:stretch>
          </p:blipFill>
          <p:spPr bwMode="auto">
            <a:xfrm flipH="1">
              <a:off x="1440" y="3408"/>
              <a:ext cx="371" cy="434"/>
            </a:xfrm>
            <a:prstGeom prst="rect">
              <a:avLst/>
            </a:prstGeom>
            <a:noFill/>
            <a:ln w="9525">
              <a:noFill/>
              <a:miter lim="800000"/>
              <a:headEnd/>
              <a:tailEnd/>
            </a:ln>
          </p:spPr>
        </p:pic>
        <p:pic>
          <p:nvPicPr>
            <p:cNvPr id="12308" name="Picture 14" descr="j0304933"/>
            <p:cNvPicPr>
              <a:picLocks noChangeAspect="1" noChangeArrowheads="1"/>
            </p:cNvPicPr>
            <p:nvPr/>
          </p:nvPicPr>
          <p:blipFill>
            <a:blip r:embed="rId3" cstate="print"/>
            <a:srcRect r="21526"/>
            <a:stretch>
              <a:fillRect/>
            </a:stretch>
          </p:blipFill>
          <p:spPr bwMode="auto">
            <a:xfrm flipH="1">
              <a:off x="407" y="3264"/>
              <a:ext cx="615" cy="720"/>
            </a:xfrm>
            <a:prstGeom prst="rect">
              <a:avLst/>
            </a:prstGeom>
            <a:noFill/>
            <a:ln w="9525">
              <a:noFill/>
              <a:miter lim="800000"/>
              <a:headEnd/>
              <a:tailEnd/>
            </a:ln>
          </p:spPr>
        </p:pic>
        <p:pic>
          <p:nvPicPr>
            <p:cNvPr id="12309" name="Picture 15" descr="j0304933"/>
            <p:cNvPicPr>
              <a:picLocks noChangeAspect="1" noChangeArrowheads="1"/>
            </p:cNvPicPr>
            <p:nvPr/>
          </p:nvPicPr>
          <p:blipFill>
            <a:blip r:embed="rId3" cstate="print"/>
            <a:srcRect r="21526"/>
            <a:stretch>
              <a:fillRect/>
            </a:stretch>
          </p:blipFill>
          <p:spPr bwMode="auto">
            <a:xfrm>
              <a:off x="3312" y="2640"/>
              <a:ext cx="536" cy="626"/>
            </a:xfrm>
            <a:prstGeom prst="rect">
              <a:avLst/>
            </a:prstGeom>
            <a:noFill/>
            <a:ln w="9525">
              <a:noFill/>
              <a:miter lim="800000"/>
              <a:headEnd/>
              <a:tailEnd/>
            </a:ln>
          </p:spPr>
        </p:pic>
        <p:pic>
          <p:nvPicPr>
            <p:cNvPr id="12310" name="Picture 17" descr="j0304933"/>
            <p:cNvPicPr>
              <a:picLocks noChangeAspect="1" noChangeArrowheads="1"/>
            </p:cNvPicPr>
            <p:nvPr/>
          </p:nvPicPr>
          <p:blipFill>
            <a:blip r:embed="rId3" cstate="print"/>
            <a:srcRect r="21526"/>
            <a:stretch>
              <a:fillRect/>
            </a:stretch>
          </p:blipFill>
          <p:spPr bwMode="auto">
            <a:xfrm>
              <a:off x="3888" y="3312"/>
              <a:ext cx="330" cy="386"/>
            </a:xfrm>
            <a:prstGeom prst="rect">
              <a:avLst/>
            </a:prstGeom>
            <a:noFill/>
            <a:ln w="9525">
              <a:noFill/>
              <a:miter lim="800000"/>
              <a:headEnd/>
              <a:tailEnd/>
            </a:ln>
          </p:spPr>
        </p:pic>
        <p:pic>
          <p:nvPicPr>
            <p:cNvPr id="12311" name="Picture 28" descr="j0304933"/>
            <p:cNvPicPr>
              <a:picLocks noChangeAspect="1" noChangeArrowheads="1"/>
            </p:cNvPicPr>
            <p:nvPr/>
          </p:nvPicPr>
          <p:blipFill>
            <a:blip r:embed="rId3" cstate="print"/>
            <a:srcRect r="21526"/>
            <a:stretch>
              <a:fillRect/>
            </a:stretch>
          </p:blipFill>
          <p:spPr bwMode="auto">
            <a:xfrm>
              <a:off x="768" y="2784"/>
              <a:ext cx="453" cy="530"/>
            </a:xfrm>
            <a:prstGeom prst="rect">
              <a:avLst/>
            </a:prstGeom>
            <a:noFill/>
            <a:ln w="9525">
              <a:noFill/>
              <a:miter lim="800000"/>
              <a:headEnd/>
              <a:tailEnd/>
            </a:ln>
          </p:spPr>
        </p:pic>
      </p:grpSp>
      <p:grpSp>
        <p:nvGrpSpPr>
          <p:cNvPr id="6" name="Group 31"/>
          <p:cNvGrpSpPr>
            <a:grpSpLocks/>
          </p:cNvGrpSpPr>
          <p:nvPr/>
        </p:nvGrpSpPr>
        <p:grpSpPr bwMode="auto">
          <a:xfrm>
            <a:off x="1676400" y="1371600"/>
            <a:ext cx="2319338" cy="1984375"/>
            <a:chOff x="1056" y="864"/>
            <a:chExt cx="1461" cy="1250"/>
          </a:xfrm>
        </p:grpSpPr>
        <p:pic>
          <p:nvPicPr>
            <p:cNvPr id="12297" name="Picture 16" descr="j0304933"/>
            <p:cNvPicPr>
              <a:picLocks noChangeAspect="1" noChangeArrowheads="1"/>
            </p:cNvPicPr>
            <p:nvPr/>
          </p:nvPicPr>
          <p:blipFill>
            <a:blip r:embed="rId3" cstate="print"/>
            <a:srcRect r="21526"/>
            <a:stretch>
              <a:fillRect/>
            </a:stretch>
          </p:blipFill>
          <p:spPr bwMode="auto">
            <a:xfrm>
              <a:off x="1056" y="1584"/>
              <a:ext cx="453" cy="530"/>
            </a:xfrm>
            <a:prstGeom prst="rect">
              <a:avLst/>
            </a:prstGeom>
            <a:noFill/>
            <a:ln w="9525">
              <a:noFill/>
              <a:miter lim="800000"/>
              <a:headEnd/>
              <a:tailEnd/>
            </a:ln>
          </p:spPr>
        </p:pic>
        <p:pic>
          <p:nvPicPr>
            <p:cNvPr id="12298" name="Picture 25" descr="j0304933"/>
            <p:cNvPicPr>
              <a:picLocks noChangeAspect="1" noChangeArrowheads="1"/>
            </p:cNvPicPr>
            <p:nvPr/>
          </p:nvPicPr>
          <p:blipFill>
            <a:blip r:embed="rId3" cstate="print"/>
            <a:srcRect r="21526"/>
            <a:stretch>
              <a:fillRect/>
            </a:stretch>
          </p:blipFill>
          <p:spPr bwMode="auto">
            <a:xfrm>
              <a:off x="1056" y="864"/>
              <a:ext cx="453" cy="530"/>
            </a:xfrm>
            <a:prstGeom prst="rect">
              <a:avLst/>
            </a:prstGeom>
            <a:noFill/>
            <a:ln w="9525">
              <a:noFill/>
              <a:miter lim="800000"/>
              <a:headEnd/>
              <a:tailEnd/>
            </a:ln>
          </p:spPr>
        </p:pic>
        <p:pic>
          <p:nvPicPr>
            <p:cNvPr id="12299" name="Picture 27" descr="j0304933"/>
            <p:cNvPicPr>
              <a:picLocks noChangeAspect="1" noChangeArrowheads="1"/>
            </p:cNvPicPr>
            <p:nvPr/>
          </p:nvPicPr>
          <p:blipFill>
            <a:blip r:embed="rId3" cstate="print"/>
            <a:srcRect r="21526"/>
            <a:stretch>
              <a:fillRect/>
            </a:stretch>
          </p:blipFill>
          <p:spPr bwMode="auto">
            <a:xfrm>
              <a:off x="1584" y="912"/>
              <a:ext cx="453" cy="530"/>
            </a:xfrm>
            <a:prstGeom prst="rect">
              <a:avLst/>
            </a:prstGeom>
            <a:noFill/>
            <a:ln w="9525">
              <a:noFill/>
              <a:miter lim="800000"/>
              <a:headEnd/>
              <a:tailEnd/>
            </a:ln>
          </p:spPr>
        </p:pic>
        <p:pic>
          <p:nvPicPr>
            <p:cNvPr id="12300" name="Picture 29" descr="j0304933"/>
            <p:cNvPicPr>
              <a:picLocks noChangeAspect="1" noChangeArrowheads="1"/>
            </p:cNvPicPr>
            <p:nvPr/>
          </p:nvPicPr>
          <p:blipFill>
            <a:blip r:embed="rId3" cstate="print"/>
            <a:srcRect r="21526"/>
            <a:stretch>
              <a:fillRect/>
            </a:stretch>
          </p:blipFill>
          <p:spPr bwMode="auto">
            <a:xfrm>
              <a:off x="1632" y="1488"/>
              <a:ext cx="453" cy="530"/>
            </a:xfrm>
            <a:prstGeom prst="rect">
              <a:avLst/>
            </a:prstGeom>
            <a:noFill/>
            <a:ln w="9525">
              <a:noFill/>
              <a:miter lim="800000"/>
              <a:headEnd/>
              <a:tailEnd/>
            </a:ln>
          </p:spPr>
        </p:pic>
        <p:pic>
          <p:nvPicPr>
            <p:cNvPr id="12301" name="Picture 30" descr="j0304933"/>
            <p:cNvPicPr>
              <a:picLocks noChangeAspect="1" noChangeArrowheads="1"/>
            </p:cNvPicPr>
            <p:nvPr/>
          </p:nvPicPr>
          <p:blipFill>
            <a:blip r:embed="rId3" cstate="print"/>
            <a:srcRect r="21526"/>
            <a:stretch>
              <a:fillRect/>
            </a:stretch>
          </p:blipFill>
          <p:spPr bwMode="auto">
            <a:xfrm>
              <a:off x="2064" y="1104"/>
              <a:ext cx="453" cy="530"/>
            </a:xfrm>
            <a:prstGeom prst="rect">
              <a:avLst/>
            </a:prstGeom>
            <a:noFill/>
            <a:ln w="9525">
              <a:noFill/>
              <a:miter lim="800000"/>
              <a:headEnd/>
              <a:tailEnd/>
            </a:ln>
          </p:spPr>
        </p:pic>
      </p:grpSp>
      <p:sp>
        <p:nvSpPr>
          <p:cNvPr id="36883" name="Text Box 19"/>
          <p:cNvSpPr txBox="1">
            <a:spLocks noChangeArrowheads="1"/>
          </p:cNvSpPr>
          <p:nvPr/>
        </p:nvSpPr>
        <p:spPr bwMode="auto">
          <a:xfrm>
            <a:off x="0" y="-4763"/>
            <a:ext cx="9144000" cy="954107"/>
          </a:xfrm>
          <a:prstGeom prst="rect">
            <a:avLst/>
          </a:prstGeom>
          <a:solidFill>
            <a:schemeClr val="bg1"/>
          </a:solidFill>
          <a:ln w="9525">
            <a:noFill/>
            <a:miter lim="800000"/>
            <a:headEnd/>
            <a:tailEnd/>
          </a:ln>
        </p:spPr>
        <p:txBody>
          <a:bodyPr wrap="square">
            <a:spAutoFit/>
          </a:bodyPr>
          <a:lstStyle/>
          <a:p>
            <a:r>
              <a:rPr lang="en-US" sz="2800" b="1" dirty="0">
                <a:solidFill>
                  <a:srgbClr val="FF5050"/>
                </a:solidFill>
              </a:rPr>
              <a:t>The </a:t>
            </a:r>
            <a:r>
              <a:rPr lang="en-US" sz="2800" b="1" dirty="0" err="1">
                <a:solidFill>
                  <a:srgbClr val="FF5050"/>
                </a:solidFill>
              </a:rPr>
              <a:t>Hippity</a:t>
            </a:r>
            <a:r>
              <a:rPr lang="en-US" sz="2800" b="1" dirty="0">
                <a:solidFill>
                  <a:srgbClr val="FF5050"/>
                </a:solidFill>
              </a:rPr>
              <a:t> Hop rabbits have scored higher so it’s the better food!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82"/>
                                        </p:tgtEl>
                                        <p:attrNameLst>
                                          <p:attrName>style.visibility</p:attrName>
                                        </p:attrNameLst>
                                      </p:cBhvr>
                                      <p:to>
                                        <p:strVal val="visible"/>
                                      </p:to>
                                    </p:set>
                                  </p:childTnLst>
                                  <p:subTnLst>
                                    <p:set>
                                      <p:cBhvr override="childStyle">
                                        <p:cTn dur="1" fill="hold" display="0" masterRel="nextClick" afterEffect="1"/>
                                        <p:tgtEl>
                                          <p:spTgt spid="3688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36883"/>
                                        </p:tgtEl>
                                        <p:attrNameLst>
                                          <p:attrName>style.visibility</p:attrName>
                                        </p:attrNameLst>
                                      </p:cBhvr>
                                      <p:to>
                                        <p:strVal val="visible"/>
                                      </p:to>
                                    </p:set>
                                    <p:anim calcmode="lin" valueType="num">
                                      <p:cBhvr>
                                        <p:cTn id="27" dur="1000" fill="hold"/>
                                        <p:tgtEl>
                                          <p:spTgt spid="36883"/>
                                        </p:tgtEl>
                                        <p:attrNameLst>
                                          <p:attrName>ppt_w</p:attrName>
                                        </p:attrNameLst>
                                      </p:cBhvr>
                                      <p:tavLst>
                                        <p:tav tm="0">
                                          <p:val>
                                            <p:fltVal val="0"/>
                                          </p:val>
                                        </p:tav>
                                        <p:tav tm="100000">
                                          <p:val>
                                            <p:strVal val="#ppt_w"/>
                                          </p:val>
                                        </p:tav>
                                      </p:tavLst>
                                    </p:anim>
                                    <p:anim calcmode="lin" valueType="num">
                                      <p:cBhvr>
                                        <p:cTn id="28" dur="1000" fill="hold"/>
                                        <p:tgtEl>
                                          <p:spTgt spid="36883"/>
                                        </p:tgtEl>
                                        <p:attrNameLst>
                                          <p:attrName>ppt_h</p:attrName>
                                        </p:attrNameLst>
                                      </p:cBhvr>
                                      <p:tavLst>
                                        <p:tav tm="0">
                                          <p:val>
                                            <p:fltVal val="0"/>
                                          </p:val>
                                        </p:tav>
                                        <p:tav tm="100000">
                                          <p:val>
                                            <p:strVal val="#ppt_h"/>
                                          </p:val>
                                        </p:tav>
                                      </p:tavLst>
                                    </p:anim>
                                    <p:anim calcmode="lin" valueType="num">
                                      <p:cBhvr>
                                        <p:cTn id="29" dur="1000" fill="hold"/>
                                        <p:tgtEl>
                                          <p:spTgt spid="36883"/>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68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2" grpId="0" animBg="1" autoUpdateAnimBg="0"/>
      <p:bldP spid="3688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81" name="Picture 45" descr="MCj03227390000[1]"/>
          <p:cNvPicPr>
            <a:picLocks noChangeAspect="1" noChangeArrowheads="1"/>
          </p:cNvPicPr>
          <p:nvPr/>
        </p:nvPicPr>
        <p:blipFill>
          <a:blip r:embed="rId3" cstate="print"/>
          <a:srcRect/>
          <a:stretch>
            <a:fillRect/>
          </a:stretch>
        </p:blipFill>
        <p:spPr bwMode="auto">
          <a:xfrm flipV="1">
            <a:off x="0" y="3505200"/>
            <a:ext cx="1382713" cy="1392238"/>
          </a:xfrm>
          <a:prstGeom prst="rect">
            <a:avLst/>
          </a:prstGeom>
          <a:noFill/>
          <a:ln w="9525">
            <a:noFill/>
            <a:miter lim="800000"/>
            <a:headEnd/>
            <a:tailEnd/>
          </a:ln>
        </p:spPr>
      </p:pic>
      <p:grpSp>
        <p:nvGrpSpPr>
          <p:cNvPr id="13315" name="Group 2"/>
          <p:cNvGrpSpPr>
            <a:grpSpLocks/>
          </p:cNvGrpSpPr>
          <p:nvPr/>
        </p:nvGrpSpPr>
        <p:grpSpPr bwMode="auto">
          <a:xfrm>
            <a:off x="1600200" y="884238"/>
            <a:ext cx="2438400" cy="2662237"/>
            <a:chOff x="1008" y="531"/>
            <a:chExt cx="1082" cy="1629"/>
          </a:xfrm>
        </p:grpSpPr>
        <p:sp>
          <p:nvSpPr>
            <p:cNvPr id="13391" name="Rectangle 3"/>
            <p:cNvSpPr>
              <a:spLocks noChangeArrowheads="1"/>
            </p:cNvSpPr>
            <p:nvPr/>
          </p:nvSpPr>
          <p:spPr bwMode="auto">
            <a:xfrm>
              <a:off x="1008" y="816"/>
              <a:ext cx="1056" cy="13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3392" name="Text Box 4"/>
            <p:cNvSpPr txBox="1">
              <a:spLocks noChangeArrowheads="1"/>
            </p:cNvSpPr>
            <p:nvPr/>
          </p:nvSpPr>
          <p:spPr bwMode="auto">
            <a:xfrm>
              <a:off x="1082" y="531"/>
              <a:ext cx="1008" cy="280"/>
            </a:xfrm>
            <a:prstGeom prst="rect">
              <a:avLst/>
            </a:prstGeom>
            <a:noFill/>
            <a:ln w="9525">
              <a:noFill/>
              <a:miter lim="800000"/>
              <a:headEnd/>
              <a:tailEnd/>
            </a:ln>
          </p:spPr>
          <p:txBody>
            <a:bodyPr>
              <a:spAutoFit/>
            </a:bodyPr>
            <a:lstStyle/>
            <a:p>
              <a:r>
                <a:rPr lang="en-US"/>
                <a:t>Old Food</a:t>
              </a:r>
            </a:p>
          </p:txBody>
        </p:sp>
      </p:grpSp>
      <p:grpSp>
        <p:nvGrpSpPr>
          <p:cNvPr id="13316" name="Group 5"/>
          <p:cNvGrpSpPr>
            <a:grpSpLocks/>
          </p:cNvGrpSpPr>
          <p:nvPr/>
        </p:nvGrpSpPr>
        <p:grpSpPr bwMode="auto">
          <a:xfrm>
            <a:off x="5410200" y="906463"/>
            <a:ext cx="3352800" cy="2667000"/>
            <a:chOff x="3696" y="545"/>
            <a:chExt cx="1536" cy="1615"/>
          </a:xfrm>
        </p:grpSpPr>
        <p:sp>
          <p:nvSpPr>
            <p:cNvPr id="13389" name="Rectangle 6"/>
            <p:cNvSpPr>
              <a:spLocks noChangeArrowheads="1"/>
            </p:cNvSpPr>
            <p:nvPr/>
          </p:nvSpPr>
          <p:spPr bwMode="auto">
            <a:xfrm>
              <a:off x="3696" y="816"/>
              <a:ext cx="1056" cy="134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3390" name="Text Box 7"/>
            <p:cNvSpPr txBox="1">
              <a:spLocks noChangeArrowheads="1"/>
            </p:cNvSpPr>
            <p:nvPr/>
          </p:nvSpPr>
          <p:spPr bwMode="auto">
            <a:xfrm>
              <a:off x="3696" y="545"/>
              <a:ext cx="1536" cy="277"/>
            </a:xfrm>
            <a:prstGeom prst="rect">
              <a:avLst/>
            </a:prstGeom>
            <a:noFill/>
            <a:ln w="9525">
              <a:noFill/>
              <a:miter lim="800000"/>
              <a:headEnd/>
              <a:tailEnd/>
            </a:ln>
          </p:spPr>
          <p:txBody>
            <a:bodyPr>
              <a:spAutoFit/>
            </a:bodyPr>
            <a:lstStyle/>
            <a:p>
              <a:r>
                <a:rPr lang="en-US"/>
                <a:t>Hippity Hop</a:t>
              </a:r>
            </a:p>
          </p:txBody>
        </p:sp>
      </p:grpSp>
      <p:sp>
        <p:nvSpPr>
          <p:cNvPr id="39954" name="AutoShape 18"/>
          <p:cNvSpPr>
            <a:spLocks noChangeArrowheads="1"/>
          </p:cNvSpPr>
          <p:nvPr/>
        </p:nvSpPr>
        <p:spPr bwMode="auto">
          <a:xfrm>
            <a:off x="2362200" y="533400"/>
            <a:ext cx="6324600" cy="1219200"/>
          </a:xfrm>
          <a:prstGeom prst="wedgeRoundRectCallout">
            <a:avLst>
              <a:gd name="adj1" fmla="val -24699"/>
              <a:gd name="adj2" fmla="val 263801"/>
              <a:gd name="adj3" fmla="val 16667"/>
            </a:avLst>
          </a:prstGeom>
          <a:solidFill>
            <a:srgbClr val="FF5050"/>
          </a:solidFill>
          <a:ln w="9525">
            <a:solidFill>
              <a:schemeClr val="tx1"/>
            </a:solidFill>
            <a:miter lim="800000"/>
            <a:headEnd/>
            <a:tailEnd/>
          </a:ln>
        </p:spPr>
        <p:txBody>
          <a:bodyPr/>
          <a:lstStyle/>
          <a:p>
            <a:pPr algn="ctr">
              <a:spcBef>
                <a:spcPct val="0"/>
              </a:spcBef>
            </a:pPr>
            <a:r>
              <a:rPr lang="en-US" sz="3000" b="1">
                <a:solidFill>
                  <a:srgbClr val="000066"/>
                </a:solidFill>
              </a:rPr>
              <a:t>Number the rabbits from 1 – 10.</a:t>
            </a:r>
          </a:p>
        </p:txBody>
      </p:sp>
      <p:sp>
        <p:nvSpPr>
          <p:cNvPr id="39956" name="AutoShape 20"/>
          <p:cNvSpPr>
            <a:spLocks noChangeArrowheads="1"/>
          </p:cNvSpPr>
          <p:nvPr/>
        </p:nvSpPr>
        <p:spPr bwMode="auto">
          <a:xfrm>
            <a:off x="838200" y="381000"/>
            <a:ext cx="7467600" cy="685800"/>
          </a:xfrm>
          <a:prstGeom prst="wedgeRoundRectCallout">
            <a:avLst>
              <a:gd name="adj1" fmla="val -42898"/>
              <a:gd name="adj2" fmla="val 385417"/>
              <a:gd name="adj3" fmla="val 16667"/>
            </a:avLst>
          </a:prstGeom>
          <a:solidFill>
            <a:srgbClr val="FF5050"/>
          </a:solidFill>
          <a:ln w="9525">
            <a:solidFill>
              <a:schemeClr val="tx1"/>
            </a:solidFill>
            <a:miter lim="800000"/>
            <a:headEnd/>
            <a:tailEnd/>
          </a:ln>
        </p:spPr>
        <p:txBody>
          <a:bodyPr/>
          <a:lstStyle/>
          <a:p>
            <a:pPr algn="ctr">
              <a:spcBef>
                <a:spcPct val="0"/>
              </a:spcBef>
            </a:pPr>
            <a:r>
              <a:rPr lang="en-US" sz="3000" b="1">
                <a:solidFill>
                  <a:srgbClr val="000066"/>
                </a:solidFill>
              </a:rPr>
              <a:t>Place the numbers in a hat.</a:t>
            </a:r>
          </a:p>
        </p:txBody>
      </p:sp>
      <p:grpSp>
        <p:nvGrpSpPr>
          <p:cNvPr id="13319" name="Group 36"/>
          <p:cNvGrpSpPr>
            <a:grpSpLocks/>
          </p:cNvGrpSpPr>
          <p:nvPr/>
        </p:nvGrpSpPr>
        <p:grpSpPr bwMode="auto">
          <a:xfrm>
            <a:off x="2895600" y="5029200"/>
            <a:ext cx="588963" cy="688975"/>
            <a:chOff x="1440" y="3408"/>
            <a:chExt cx="371" cy="434"/>
          </a:xfrm>
        </p:grpSpPr>
        <p:pic>
          <p:nvPicPr>
            <p:cNvPr id="13387" name="Picture 13" descr="j0304933"/>
            <p:cNvPicPr>
              <a:picLocks noChangeAspect="1" noChangeArrowheads="1"/>
            </p:cNvPicPr>
            <p:nvPr/>
          </p:nvPicPr>
          <p:blipFill>
            <a:blip r:embed="rId4" cstate="print"/>
            <a:srcRect r="21526"/>
            <a:stretch>
              <a:fillRect/>
            </a:stretch>
          </p:blipFill>
          <p:spPr bwMode="auto">
            <a:xfrm flipH="1">
              <a:off x="1440" y="3408"/>
              <a:ext cx="371" cy="434"/>
            </a:xfrm>
            <a:prstGeom prst="rect">
              <a:avLst/>
            </a:prstGeom>
            <a:noFill/>
            <a:ln w="9525">
              <a:noFill/>
              <a:miter lim="800000"/>
              <a:headEnd/>
              <a:tailEnd/>
            </a:ln>
          </p:spPr>
        </p:pic>
        <p:sp>
          <p:nvSpPr>
            <p:cNvPr id="13388" name="Text Box 23"/>
            <p:cNvSpPr txBox="1">
              <a:spLocks noChangeArrowheads="1"/>
            </p:cNvSpPr>
            <p:nvPr/>
          </p:nvSpPr>
          <p:spPr bwMode="auto">
            <a:xfrm>
              <a:off x="1536" y="3552"/>
              <a:ext cx="192" cy="288"/>
            </a:xfrm>
            <a:prstGeom prst="rect">
              <a:avLst/>
            </a:prstGeom>
            <a:noFill/>
            <a:ln w="9525">
              <a:noFill/>
              <a:miter lim="800000"/>
              <a:headEnd/>
              <a:tailEnd/>
            </a:ln>
          </p:spPr>
          <p:txBody>
            <a:bodyPr>
              <a:spAutoFit/>
            </a:bodyPr>
            <a:lstStyle/>
            <a:p>
              <a:r>
                <a:rPr lang="en-US"/>
                <a:t>3</a:t>
              </a:r>
            </a:p>
          </p:txBody>
        </p:sp>
      </p:grpSp>
      <p:grpSp>
        <p:nvGrpSpPr>
          <p:cNvPr id="13320" name="Group 34"/>
          <p:cNvGrpSpPr>
            <a:grpSpLocks/>
          </p:cNvGrpSpPr>
          <p:nvPr/>
        </p:nvGrpSpPr>
        <p:grpSpPr bwMode="auto">
          <a:xfrm>
            <a:off x="4191000" y="4114800"/>
            <a:ext cx="915988" cy="1069975"/>
            <a:chOff x="2688" y="2976"/>
            <a:chExt cx="577" cy="674"/>
          </a:xfrm>
        </p:grpSpPr>
        <p:pic>
          <p:nvPicPr>
            <p:cNvPr id="13385" name="Picture 11" descr="j0304933"/>
            <p:cNvPicPr>
              <a:picLocks noChangeAspect="1" noChangeArrowheads="1"/>
            </p:cNvPicPr>
            <p:nvPr/>
          </p:nvPicPr>
          <p:blipFill>
            <a:blip r:embed="rId4" cstate="print"/>
            <a:srcRect r="21526"/>
            <a:stretch>
              <a:fillRect/>
            </a:stretch>
          </p:blipFill>
          <p:spPr bwMode="auto">
            <a:xfrm flipH="1">
              <a:off x="2688" y="2976"/>
              <a:ext cx="577" cy="674"/>
            </a:xfrm>
            <a:prstGeom prst="rect">
              <a:avLst/>
            </a:prstGeom>
            <a:noFill/>
            <a:ln w="9525">
              <a:noFill/>
              <a:miter lim="800000"/>
              <a:headEnd/>
              <a:tailEnd/>
            </a:ln>
          </p:spPr>
        </p:pic>
        <p:sp>
          <p:nvSpPr>
            <p:cNvPr id="13386" name="Text Box 25"/>
            <p:cNvSpPr txBox="1">
              <a:spLocks noChangeArrowheads="1"/>
            </p:cNvSpPr>
            <p:nvPr/>
          </p:nvSpPr>
          <p:spPr bwMode="auto">
            <a:xfrm>
              <a:off x="2976" y="3216"/>
              <a:ext cx="192" cy="288"/>
            </a:xfrm>
            <a:prstGeom prst="rect">
              <a:avLst/>
            </a:prstGeom>
            <a:noFill/>
            <a:ln w="9525">
              <a:noFill/>
              <a:miter lim="800000"/>
              <a:headEnd/>
              <a:tailEnd/>
            </a:ln>
          </p:spPr>
          <p:txBody>
            <a:bodyPr>
              <a:spAutoFit/>
            </a:bodyPr>
            <a:lstStyle/>
            <a:p>
              <a:r>
                <a:rPr lang="en-US"/>
                <a:t>5</a:t>
              </a:r>
            </a:p>
          </p:txBody>
        </p:sp>
      </p:grpSp>
      <p:grpSp>
        <p:nvGrpSpPr>
          <p:cNvPr id="13321" name="Group 33"/>
          <p:cNvGrpSpPr>
            <a:grpSpLocks/>
          </p:cNvGrpSpPr>
          <p:nvPr/>
        </p:nvGrpSpPr>
        <p:grpSpPr bwMode="auto">
          <a:xfrm>
            <a:off x="5334000" y="4267200"/>
            <a:ext cx="654050" cy="765175"/>
            <a:chOff x="3408" y="3360"/>
            <a:chExt cx="412" cy="482"/>
          </a:xfrm>
        </p:grpSpPr>
        <p:pic>
          <p:nvPicPr>
            <p:cNvPr id="13383" name="Picture 12" descr="j0304933"/>
            <p:cNvPicPr>
              <a:picLocks noChangeAspect="1" noChangeArrowheads="1"/>
            </p:cNvPicPr>
            <p:nvPr/>
          </p:nvPicPr>
          <p:blipFill>
            <a:blip r:embed="rId4" cstate="print"/>
            <a:srcRect r="21526"/>
            <a:stretch>
              <a:fillRect/>
            </a:stretch>
          </p:blipFill>
          <p:spPr bwMode="auto">
            <a:xfrm flipH="1">
              <a:off x="3408" y="3360"/>
              <a:ext cx="412" cy="482"/>
            </a:xfrm>
            <a:prstGeom prst="rect">
              <a:avLst/>
            </a:prstGeom>
            <a:noFill/>
            <a:ln w="9525">
              <a:noFill/>
              <a:miter lim="800000"/>
              <a:headEnd/>
              <a:tailEnd/>
            </a:ln>
          </p:spPr>
        </p:pic>
        <p:sp>
          <p:nvSpPr>
            <p:cNvPr id="13384" name="Text Box 27"/>
            <p:cNvSpPr txBox="1">
              <a:spLocks noChangeArrowheads="1"/>
            </p:cNvSpPr>
            <p:nvPr/>
          </p:nvSpPr>
          <p:spPr bwMode="auto">
            <a:xfrm>
              <a:off x="3552" y="3504"/>
              <a:ext cx="192" cy="288"/>
            </a:xfrm>
            <a:prstGeom prst="rect">
              <a:avLst/>
            </a:prstGeom>
            <a:noFill/>
            <a:ln w="9525">
              <a:noFill/>
              <a:miter lim="800000"/>
              <a:headEnd/>
              <a:tailEnd/>
            </a:ln>
          </p:spPr>
          <p:txBody>
            <a:bodyPr>
              <a:spAutoFit/>
            </a:bodyPr>
            <a:lstStyle/>
            <a:p>
              <a:r>
                <a:rPr lang="en-US"/>
                <a:t>7</a:t>
              </a:r>
            </a:p>
          </p:txBody>
        </p:sp>
      </p:grpSp>
      <p:grpSp>
        <p:nvGrpSpPr>
          <p:cNvPr id="13322" name="Group 35"/>
          <p:cNvGrpSpPr>
            <a:grpSpLocks/>
          </p:cNvGrpSpPr>
          <p:nvPr/>
        </p:nvGrpSpPr>
        <p:grpSpPr bwMode="auto">
          <a:xfrm>
            <a:off x="2133600" y="5181600"/>
            <a:ext cx="719138" cy="841375"/>
            <a:chOff x="1968" y="3552"/>
            <a:chExt cx="453" cy="530"/>
          </a:xfrm>
        </p:grpSpPr>
        <p:pic>
          <p:nvPicPr>
            <p:cNvPr id="13381" name="Picture 9" descr="j0304933"/>
            <p:cNvPicPr>
              <a:picLocks noChangeAspect="1" noChangeArrowheads="1"/>
            </p:cNvPicPr>
            <p:nvPr/>
          </p:nvPicPr>
          <p:blipFill>
            <a:blip r:embed="rId4" cstate="print"/>
            <a:srcRect r="21526"/>
            <a:stretch>
              <a:fillRect/>
            </a:stretch>
          </p:blipFill>
          <p:spPr bwMode="auto">
            <a:xfrm>
              <a:off x="1968" y="3552"/>
              <a:ext cx="453" cy="530"/>
            </a:xfrm>
            <a:prstGeom prst="rect">
              <a:avLst/>
            </a:prstGeom>
            <a:noFill/>
            <a:ln w="9525">
              <a:noFill/>
              <a:miter lim="800000"/>
              <a:headEnd/>
              <a:tailEnd/>
            </a:ln>
          </p:spPr>
        </p:pic>
        <p:sp>
          <p:nvSpPr>
            <p:cNvPr id="13382" name="Text Box 28"/>
            <p:cNvSpPr txBox="1">
              <a:spLocks noChangeArrowheads="1"/>
            </p:cNvSpPr>
            <p:nvPr/>
          </p:nvSpPr>
          <p:spPr bwMode="auto">
            <a:xfrm>
              <a:off x="2112" y="3696"/>
              <a:ext cx="192" cy="288"/>
            </a:xfrm>
            <a:prstGeom prst="rect">
              <a:avLst/>
            </a:prstGeom>
            <a:noFill/>
            <a:ln w="9525">
              <a:noFill/>
              <a:miter lim="800000"/>
              <a:headEnd/>
              <a:tailEnd/>
            </a:ln>
          </p:spPr>
          <p:txBody>
            <a:bodyPr>
              <a:spAutoFit/>
            </a:bodyPr>
            <a:lstStyle/>
            <a:p>
              <a:r>
                <a:rPr lang="en-US"/>
                <a:t>8</a:t>
              </a:r>
            </a:p>
          </p:txBody>
        </p:sp>
      </p:grpSp>
      <p:grpSp>
        <p:nvGrpSpPr>
          <p:cNvPr id="13323" name="Group 32"/>
          <p:cNvGrpSpPr>
            <a:grpSpLocks/>
          </p:cNvGrpSpPr>
          <p:nvPr/>
        </p:nvGrpSpPr>
        <p:grpSpPr bwMode="auto">
          <a:xfrm>
            <a:off x="5410200" y="5181600"/>
            <a:ext cx="523875" cy="612775"/>
            <a:chOff x="3888" y="3312"/>
            <a:chExt cx="330" cy="386"/>
          </a:xfrm>
        </p:grpSpPr>
        <p:pic>
          <p:nvPicPr>
            <p:cNvPr id="13379" name="Picture 17" descr="j0304933"/>
            <p:cNvPicPr>
              <a:picLocks noChangeAspect="1" noChangeArrowheads="1"/>
            </p:cNvPicPr>
            <p:nvPr/>
          </p:nvPicPr>
          <p:blipFill>
            <a:blip r:embed="rId4" cstate="print"/>
            <a:srcRect r="21526"/>
            <a:stretch>
              <a:fillRect/>
            </a:stretch>
          </p:blipFill>
          <p:spPr bwMode="auto">
            <a:xfrm>
              <a:off x="3888" y="3312"/>
              <a:ext cx="330" cy="386"/>
            </a:xfrm>
            <a:prstGeom prst="rect">
              <a:avLst/>
            </a:prstGeom>
            <a:noFill/>
            <a:ln w="9525">
              <a:noFill/>
              <a:miter lim="800000"/>
              <a:headEnd/>
              <a:tailEnd/>
            </a:ln>
          </p:spPr>
        </p:pic>
        <p:sp>
          <p:nvSpPr>
            <p:cNvPr id="13380" name="Text Box 29"/>
            <p:cNvSpPr txBox="1">
              <a:spLocks noChangeArrowheads="1"/>
            </p:cNvSpPr>
            <p:nvPr/>
          </p:nvSpPr>
          <p:spPr bwMode="auto">
            <a:xfrm>
              <a:off x="3936" y="3360"/>
              <a:ext cx="192" cy="288"/>
            </a:xfrm>
            <a:prstGeom prst="rect">
              <a:avLst/>
            </a:prstGeom>
            <a:noFill/>
            <a:ln w="9525">
              <a:noFill/>
              <a:miter lim="800000"/>
              <a:headEnd/>
              <a:tailEnd/>
            </a:ln>
          </p:spPr>
          <p:txBody>
            <a:bodyPr>
              <a:spAutoFit/>
            </a:bodyPr>
            <a:lstStyle/>
            <a:p>
              <a:r>
                <a:rPr lang="en-US"/>
                <a:t>9</a:t>
              </a:r>
            </a:p>
          </p:txBody>
        </p:sp>
      </p:grpSp>
      <p:grpSp>
        <p:nvGrpSpPr>
          <p:cNvPr id="13324" name="Group 40"/>
          <p:cNvGrpSpPr>
            <a:grpSpLocks/>
          </p:cNvGrpSpPr>
          <p:nvPr/>
        </p:nvGrpSpPr>
        <p:grpSpPr bwMode="auto">
          <a:xfrm>
            <a:off x="2819400" y="3886200"/>
            <a:ext cx="981075" cy="1146175"/>
            <a:chOff x="1776" y="2832"/>
            <a:chExt cx="618" cy="722"/>
          </a:xfrm>
        </p:grpSpPr>
        <p:pic>
          <p:nvPicPr>
            <p:cNvPr id="13377" name="Picture 8" descr="j0304933"/>
            <p:cNvPicPr>
              <a:picLocks noChangeAspect="1" noChangeArrowheads="1"/>
            </p:cNvPicPr>
            <p:nvPr/>
          </p:nvPicPr>
          <p:blipFill>
            <a:blip r:embed="rId4" cstate="print"/>
            <a:srcRect r="21526"/>
            <a:stretch>
              <a:fillRect/>
            </a:stretch>
          </p:blipFill>
          <p:spPr bwMode="auto">
            <a:xfrm>
              <a:off x="1776" y="2832"/>
              <a:ext cx="618" cy="722"/>
            </a:xfrm>
            <a:prstGeom prst="rect">
              <a:avLst/>
            </a:prstGeom>
            <a:noFill/>
            <a:ln w="9525">
              <a:noFill/>
              <a:miter lim="800000"/>
              <a:headEnd/>
              <a:tailEnd/>
            </a:ln>
          </p:spPr>
        </p:pic>
        <p:sp>
          <p:nvSpPr>
            <p:cNvPr id="13378" name="Text Box 24"/>
            <p:cNvSpPr txBox="1">
              <a:spLocks noChangeArrowheads="1"/>
            </p:cNvSpPr>
            <p:nvPr/>
          </p:nvSpPr>
          <p:spPr bwMode="auto">
            <a:xfrm>
              <a:off x="1920" y="3024"/>
              <a:ext cx="192" cy="288"/>
            </a:xfrm>
            <a:prstGeom prst="rect">
              <a:avLst/>
            </a:prstGeom>
            <a:noFill/>
            <a:ln w="9525">
              <a:noFill/>
              <a:miter lim="800000"/>
              <a:headEnd/>
              <a:tailEnd/>
            </a:ln>
          </p:spPr>
          <p:txBody>
            <a:bodyPr>
              <a:spAutoFit/>
            </a:bodyPr>
            <a:lstStyle/>
            <a:p>
              <a:r>
                <a:rPr lang="en-US"/>
                <a:t>4</a:t>
              </a:r>
            </a:p>
          </p:txBody>
        </p:sp>
      </p:grpSp>
      <p:grpSp>
        <p:nvGrpSpPr>
          <p:cNvPr id="13325" name="Group 39"/>
          <p:cNvGrpSpPr>
            <a:grpSpLocks/>
          </p:cNvGrpSpPr>
          <p:nvPr/>
        </p:nvGrpSpPr>
        <p:grpSpPr bwMode="auto">
          <a:xfrm>
            <a:off x="1905000" y="3962400"/>
            <a:ext cx="976313" cy="1143000"/>
            <a:chOff x="407" y="3264"/>
            <a:chExt cx="615" cy="720"/>
          </a:xfrm>
        </p:grpSpPr>
        <p:pic>
          <p:nvPicPr>
            <p:cNvPr id="13375" name="Picture 14" descr="j0304933"/>
            <p:cNvPicPr>
              <a:picLocks noChangeAspect="1" noChangeArrowheads="1"/>
            </p:cNvPicPr>
            <p:nvPr/>
          </p:nvPicPr>
          <p:blipFill>
            <a:blip r:embed="rId4" cstate="print"/>
            <a:srcRect r="21526"/>
            <a:stretch>
              <a:fillRect/>
            </a:stretch>
          </p:blipFill>
          <p:spPr bwMode="auto">
            <a:xfrm flipH="1">
              <a:off x="407" y="3264"/>
              <a:ext cx="615" cy="720"/>
            </a:xfrm>
            <a:prstGeom prst="rect">
              <a:avLst/>
            </a:prstGeom>
            <a:noFill/>
            <a:ln w="9525">
              <a:noFill/>
              <a:miter lim="800000"/>
              <a:headEnd/>
              <a:tailEnd/>
            </a:ln>
          </p:spPr>
        </p:pic>
        <p:sp>
          <p:nvSpPr>
            <p:cNvPr id="13376" name="Text Box 21"/>
            <p:cNvSpPr txBox="1">
              <a:spLocks noChangeArrowheads="1"/>
            </p:cNvSpPr>
            <p:nvPr/>
          </p:nvSpPr>
          <p:spPr bwMode="auto">
            <a:xfrm>
              <a:off x="672" y="3456"/>
              <a:ext cx="192" cy="288"/>
            </a:xfrm>
            <a:prstGeom prst="rect">
              <a:avLst/>
            </a:prstGeom>
            <a:noFill/>
            <a:ln w="9525">
              <a:noFill/>
              <a:miter lim="800000"/>
              <a:headEnd/>
              <a:tailEnd/>
            </a:ln>
          </p:spPr>
          <p:txBody>
            <a:bodyPr>
              <a:spAutoFit/>
            </a:bodyPr>
            <a:lstStyle/>
            <a:p>
              <a:r>
                <a:rPr lang="en-US"/>
                <a:t>1</a:t>
              </a:r>
            </a:p>
          </p:txBody>
        </p:sp>
      </p:grpSp>
      <p:grpSp>
        <p:nvGrpSpPr>
          <p:cNvPr id="13326" name="Group 41"/>
          <p:cNvGrpSpPr>
            <a:grpSpLocks/>
          </p:cNvGrpSpPr>
          <p:nvPr/>
        </p:nvGrpSpPr>
        <p:grpSpPr bwMode="auto">
          <a:xfrm>
            <a:off x="3505200" y="5029200"/>
            <a:ext cx="719138" cy="841375"/>
            <a:chOff x="864" y="2832"/>
            <a:chExt cx="453" cy="530"/>
          </a:xfrm>
        </p:grpSpPr>
        <p:pic>
          <p:nvPicPr>
            <p:cNvPr id="13373" name="Picture 16" descr="j0304933"/>
            <p:cNvPicPr>
              <a:picLocks noChangeAspect="1" noChangeArrowheads="1"/>
            </p:cNvPicPr>
            <p:nvPr/>
          </p:nvPicPr>
          <p:blipFill>
            <a:blip r:embed="rId4" cstate="print"/>
            <a:srcRect r="21526"/>
            <a:stretch>
              <a:fillRect/>
            </a:stretch>
          </p:blipFill>
          <p:spPr bwMode="auto">
            <a:xfrm>
              <a:off x="864" y="2832"/>
              <a:ext cx="453" cy="530"/>
            </a:xfrm>
            <a:prstGeom prst="rect">
              <a:avLst/>
            </a:prstGeom>
            <a:noFill/>
            <a:ln w="9525">
              <a:noFill/>
              <a:miter lim="800000"/>
              <a:headEnd/>
              <a:tailEnd/>
            </a:ln>
          </p:spPr>
        </p:pic>
        <p:sp>
          <p:nvSpPr>
            <p:cNvPr id="13374" name="Text Box 22"/>
            <p:cNvSpPr txBox="1">
              <a:spLocks noChangeArrowheads="1"/>
            </p:cNvSpPr>
            <p:nvPr/>
          </p:nvSpPr>
          <p:spPr bwMode="auto">
            <a:xfrm>
              <a:off x="1008" y="3024"/>
              <a:ext cx="192" cy="288"/>
            </a:xfrm>
            <a:prstGeom prst="rect">
              <a:avLst/>
            </a:prstGeom>
            <a:noFill/>
            <a:ln w="9525">
              <a:noFill/>
              <a:miter lim="800000"/>
              <a:headEnd/>
              <a:tailEnd/>
            </a:ln>
          </p:spPr>
          <p:txBody>
            <a:bodyPr>
              <a:spAutoFit/>
            </a:bodyPr>
            <a:lstStyle/>
            <a:p>
              <a:r>
                <a:rPr lang="en-US"/>
                <a:t>2</a:t>
              </a:r>
            </a:p>
          </p:txBody>
        </p:sp>
      </p:grpSp>
      <p:grpSp>
        <p:nvGrpSpPr>
          <p:cNvPr id="13327" name="Group 38"/>
          <p:cNvGrpSpPr>
            <a:grpSpLocks/>
          </p:cNvGrpSpPr>
          <p:nvPr/>
        </p:nvGrpSpPr>
        <p:grpSpPr bwMode="auto">
          <a:xfrm>
            <a:off x="4419600" y="5105400"/>
            <a:ext cx="850900" cy="993775"/>
            <a:chOff x="3312" y="2640"/>
            <a:chExt cx="536" cy="626"/>
          </a:xfrm>
        </p:grpSpPr>
        <p:pic>
          <p:nvPicPr>
            <p:cNvPr id="13371" name="Picture 15" descr="j0304933"/>
            <p:cNvPicPr>
              <a:picLocks noChangeAspect="1" noChangeArrowheads="1"/>
            </p:cNvPicPr>
            <p:nvPr/>
          </p:nvPicPr>
          <p:blipFill>
            <a:blip r:embed="rId4" cstate="print"/>
            <a:srcRect r="21526"/>
            <a:stretch>
              <a:fillRect/>
            </a:stretch>
          </p:blipFill>
          <p:spPr bwMode="auto">
            <a:xfrm>
              <a:off x="3312" y="2640"/>
              <a:ext cx="536" cy="626"/>
            </a:xfrm>
            <a:prstGeom prst="rect">
              <a:avLst/>
            </a:prstGeom>
            <a:noFill/>
            <a:ln w="9525">
              <a:noFill/>
              <a:miter lim="800000"/>
              <a:headEnd/>
              <a:tailEnd/>
            </a:ln>
          </p:spPr>
        </p:pic>
        <p:sp>
          <p:nvSpPr>
            <p:cNvPr id="13372" name="Text Box 26"/>
            <p:cNvSpPr txBox="1">
              <a:spLocks noChangeArrowheads="1"/>
            </p:cNvSpPr>
            <p:nvPr/>
          </p:nvSpPr>
          <p:spPr bwMode="auto">
            <a:xfrm>
              <a:off x="3408" y="2832"/>
              <a:ext cx="192" cy="288"/>
            </a:xfrm>
            <a:prstGeom prst="rect">
              <a:avLst/>
            </a:prstGeom>
            <a:noFill/>
            <a:ln w="9525">
              <a:noFill/>
              <a:miter lim="800000"/>
              <a:headEnd/>
              <a:tailEnd/>
            </a:ln>
          </p:spPr>
          <p:txBody>
            <a:bodyPr>
              <a:spAutoFit/>
            </a:bodyPr>
            <a:lstStyle/>
            <a:p>
              <a:r>
                <a:rPr lang="en-US"/>
                <a:t>6</a:t>
              </a:r>
            </a:p>
          </p:txBody>
        </p:sp>
      </p:grpSp>
      <p:grpSp>
        <p:nvGrpSpPr>
          <p:cNvPr id="13328" name="Group 37"/>
          <p:cNvGrpSpPr>
            <a:grpSpLocks/>
          </p:cNvGrpSpPr>
          <p:nvPr/>
        </p:nvGrpSpPr>
        <p:grpSpPr bwMode="auto">
          <a:xfrm>
            <a:off x="6019800" y="4495800"/>
            <a:ext cx="850900" cy="993775"/>
            <a:chOff x="4752" y="3168"/>
            <a:chExt cx="536" cy="626"/>
          </a:xfrm>
        </p:grpSpPr>
        <p:pic>
          <p:nvPicPr>
            <p:cNvPr id="13369" name="Picture 10" descr="j0304933"/>
            <p:cNvPicPr>
              <a:picLocks noChangeAspect="1" noChangeArrowheads="1"/>
            </p:cNvPicPr>
            <p:nvPr/>
          </p:nvPicPr>
          <p:blipFill>
            <a:blip r:embed="rId4" cstate="print"/>
            <a:srcRect r="21526"/>
            <a:stretch>
              <a:fillRect/>
            </a:stretch>
          </p:blipFill>
          <p:spPr bwMode="auto">
            <a:xfrm flipH="1">
              <a:off x="4752" y="3168"/>
              <a:ext cx="536" cy="626"/>
            </a:xfrm>
            <a:prstGeom prst="rect">
              <a:avLst/>
            </a:prstGeom>
            <a:noFill/>
            <a:ln w="9525">
              <a:noFill/>
              <a:miter lim="800000"/>
              <a:headEnd/>
              <a:tailEnd/>
            </a:ln>
          </p:spPr>
        </p:pic>
        <p:sp>
          <p:nvSpPr>
            <p:cNvPr id="13370" name="Text Box 30"/>
            <p:cNvSpPr txBox="1">
              <a:spLocks noChangeArrowheads="1"/>
            </p:cNvSpPr>
            <p:nvPr/>
          </p:nvSpPr>
          <p:spPr bwMode="auto">
            <a:xfrm>
              <a:off x="4944" y="3408"/>
              <a:ext cx="336" cy="288"/>
            </a:xfrm>
            <a:prstGeom prst="rect">
              <a:avLst/>
            </a:prstGeom>
            <a:noFill/>
            <a:ln w="9525">
              <a:noFill/>
              <a:miter lim="800000"/>
              <a:headEnd/>
              <a:tailEnd/>
            </a:ln>
          </p:spPr>
          <p:txBody>
            <a:bodyPr>
              <a:spAutoFit/>
            </a:bodyPr>
            <a:lstStyle/>
            <a:p>
              <a:r>
                <a:rPr lang="en-US"/>
                <a:t>10</a:t>
              </a:r>
            </a:p>
          </p:txBody>
        </p:sp>
      </p:grpSp>
      <p:sp>
        <p:nvSpPr>
          <p:cNvPr id="39978" name="Text Box 42"/>
          <p:cNvSpPr txBox="1">
            <a:spLocks noChangeArrowheads="1"/>
          </p:cNvSpPr>
          <p:nvPr/>
        </p:nvSpPr>
        <p:spPr bwMode="auto">
          <a:xfrm>
            <a:off x="1371600" y="3962400"/>
            <a:ext cx="7162800" cy="2225675"/>
          </a:xfrm>
          <a:prstGeom prst="rect">
            <a:avLst/>
          </a:prstGeom>
          <a:solidFill>
            <a:schemeClr val="bg1"/>
          </a:solidFill>
          <a:ln w="9525">
            <a:noFill/>
            <a:miter lim="800000"/>
            <a:headEnd/>
            <a:tailEnd/>
          </a:ln>
        </p:spPr>
        <p:txBody>
          <a:bodyPr>
            <a:spAutoFit/>
          </a:bodyPr>
          <a:lstStyle/>
          <a:p>
            <a:r>
              <a:rPr lang="en-US" sz="3500" b="1" u="sng" dirty="0">
                <a:solidFill>
                  <a:srgbClr val="000066"/>
                </a:solidFill>
              </a:rPr>
              <a:t>I</a:t>
            </a:r>
            <a:r>
              <a:rPr lang="en-US" sz="3500" b="1" dirty="0">
                <a:solidFill>
                  <a:srgbClr val="FF5050"/>
                </a:solidFill>
              </a:rPr>
              <a:t> evaluated the rabbits &amp; found that the rabbits eating </a:t>
            </a:r>
            <a:r>
              <a:rPr lang="en-US" sz="3500" b="1" dirty="0" err="1">
                <a:solidFill>
                  <a:srgbClr val="FF5050"/>
                </a:solidFill>
              </a:rPr>
              <a:t>Hippity</a:t>
            </a:r>
            <a:r>
              <a:rPr lang="en-US" sz="3500" b="1" dirty="0">
                <a:solidFill>
                  <a:srgbClr val="FF5050"/>
                </a:solidFill>
              </a:rPr>
              <a:t> Hop are better than the old food!</a:t>
            </a:r>
          </a:p>
        </p:txBody>
      </p:sp>
      <p:sp>
        <p:nvSpPr>
          <p:cNvPr id="39990" name="Text Box 54"/>
          <p:cNvSpPr txBox="1">
            <a:spLocks noChangeArrowheads="1"/>
          </p:cNvSpPr>
          <p:nvPr/>
        </p:nvSpPr>
        <p:spPr bwMode="auto">
          <a:xfrm>
            <a:off x="609600" y="3352800"/>
            <a:ext cx="533400" cy="739775"/>
          </a:xfrm>
          <a:prstGeom prst="rect">
            <a:avLst/>
          </a:prstGeom>
          <a:solidFill>
            <a:schemeClr val="hlink"/>
          </a:solidFill>
          <a:ln w="38100">
            <a:solidFill>
              <a:schemeClr val="tx1"/>
            </a:solidFill>
            <a:miter lim="800000"/>
            <a:headEnd/>
            <a:tailEnd/>
          </a:ln>
        </p:spPr>
        <p:txBody>
          <a:bodyPr>
            <a:spAutoFit/>
          </a:bodyPr>
          <a:lstStyle/>
          <a:p>
            <a:pPr algn="ctr"/>
            <a:r>
              <a:rPr lang="en-US" sz="4000" b="1"/>
              <a:t>3</a:t>
            </a:r>
          </a:p>
        </p:txBody>
      </p:sp>
      <p:sp>
        <p:nvSpPr>
          <p:cNvPr id="39985" name="Text Box 49"/>
          <p:cNvSpPr txBox="1">
            <a:spLocks noChangeArrowheads="1"/>
          </p:cNvSpPr>
          <p:nvPr/>
        </p:nvSpPr>
        <p:spPr bwMode="auto">
          <a:xfrm>
            <a:off x="457200" y="3429000"/>
            <a:ext cx="533400" cy="739775"/>
          </a:xfrm>
          <a:prstGeom prst="rect">
            <a:avLst/>
          </a:prstGeom>
          <a:solidFill>
            <a:schemeClr val="hlink"/>
          </a:solidFill>
          <a:ln w="38100">
            <a:solidFill>
              <a:schemeClr val="tx1"/>
            </a:solidFill>
            <a:miter lim="800000"/>
            <a:headEnd/>
            <a:tailEnd/>
          </a:ln>
        </p:spPr>
        <p:txBody>
          <a:bodyPr>
            <a:spAutoFit/>
          </a:bodyPr>
          <a:lstStyle/>
          <a:p>
            <a:pPr algn="ctr"/>
            <a:r>
              <a:rPr lang="en-US" sz="4000" b="1"/>
              <a:t>9</a:t>
            </a:r>
          </a:p>
        </p:txBody>
      </p:sp>
      <p:sp>
        <p:nvSpPr>
          <p:cNvPr id="39989" name="Text Box 53"/>
          <p:cNvSpPr txBox="1">
            <a:spLocks noChangeArrowheads="1"/>
          </p:cNvSpPr>
          <p:nvPr/>
        </p:nvSpPr>
        <p:spPr bwMode="auto">
          <a:xfrm>
            <a:off x="533400" y="3276600"/>
            <a:ext cx="533400" cy="739775"/>
          </a:xfrm>
          <a:prstGeom prst="rect">
            <a:avLst/>
          </a:prstGeom>
          <a:solidFill>
            <a:schemeClr val="hlink"/>
          </a:solidFill>
          <a:ln w="38100">
            <a:solidFill>
              <a:schemeClr val="tx1"/>
            </a:solidFill>
            <a:miter lim="800000"/>
            <a:headEnd/>
            <a:tailEnd/>
          </a:ln>
        </p:spPr>
        <p:txBody>
          <a:bodyPr>
            <a:spAutoFit/>
          </a:bodyPr>
          <a:lstStyle/>
          <a:p>
            <a:pPr algn="ctr"/>
            <a:r>
              <a:rPr lang="en-US" sz="4000" b="1"/>
              <a:t>8</a:t>
            </a:r>
          </a:p>
        </p:txBody>
      </p:sp>
      <p:sp>
        <p:nvSpPr>
          <p:cNvPr id="39988" name="Text Box 52"/>
          <p:cNvSpPr txBox="1">
            <a:spLocks noChangeArrowheads="1"/>
          </p:cNvSpPr>
          <p:nvPr/>
        </p:nvSpPr>
        <p:spPr bwMode="auto">
          <a:xfrm>
            <a:off x="533400" y="3276600"/>
            <a:ext cx="533400" cy="739775"/>
          </a:xfrm>
          <a:prstGeom prst="rect">
            <a:avLst/>
          </a:prstGeom>
          <a:solidFill>
            <a:schemeClr val="hlink"/>
          </a:solidFill>
          <a:ln w="38100">
            <a:solidFill>
              <a:schemeClr val="tx1"/>
            </a:solidFill>
            <a:miter lim="800000"/>
            <a:headEnd/>
            <a:tailEnd/>
          </a:ln>
        </p:spPr>
        <p:txBody>
          <a:bodyPr>
            <a:spAutoFit/>
          </a:bodyPr>
          <a:lstStyle/>
          <a:p>
            <a:pPr algn="ctr"/>
            <a:r>
              <a:rPr lang="en-US" sz="4000" b="1"/>
              <a:t>5</a:t>
            </a:r>
          </a:p>
        </p:txBody>
      </p:sp>
      <p:sp>
        <p:nvSpPr>
          <p:cNvPr id="39987" name="Text Box 51"/>
          <p:cNvSpPr txBox="1">
            <a:spLocks noChangeArrowheads="1"/>
          </p:cNvSpPr>
          <p:nvPr/>
        </p:nvSpPr>
        <p:spPr bwMode="auto">
          <a:xfrm>
            <a:off x="533400" y="3352800"/>
            <a:ext cx="533400" cy="739775"/>
          </a:xfrm>
          <a:prstGeom prst="rect">
            <a:avLst/>
          </a:prstGeom>
          <a:solidFill>
            <a:schemeClr val="hlink"/>
          </a:solidFill>
          <a:ln w="38100">
            <a:solidFill>
              <a:schemeClr val="tx1"/>
            </a:solidFill>
            <a:miter lim="800000"/>
            <a:headEnd/>
            <a:tailEnd/>
          </a:ln>
        </p:spPr>
        <p:txBody>
          <a:bodyPr>
            <a:spAutoFit/>
          </a:bodyPr>
          <a:lstStyle/>
          <a:p>
            <a:pPr algn="ctr"/>
            <a:r>
              <a:rPr lang="en-US" sz="4000" b="1"/>
              <a:t>7</a:t>
            </a:r>
          </a:p>
        </p:txBody>
      </p:sp>
      <p:grpSp>
        <p:nvGrpSpPr>
          <p:cNvPr id="14" name="Group 56"/>
          <p:cNvGrpSpPr>
            <a:grpSpLocks/>
          </p:cNvGrpSpPr>
          <p:nvPr/>
        </p:nvGrpSpPr>
        <p:grpSpPr bwMode="auto">
          <a:xfrm>
            <a:off x="7162800" y="1600200"/>
            <a:ext cx="523875" cy="612775"/>
            <a:chOff x="3888" y="3312"/>
            <a:chExt cx="330" cy="386"/>
          </a:xfrm>
        </p:grpSpPr>
        <p:pic>
          <p:nvPicPr>
            <p:cNvPr id="13367" name="Picture 57" descr="j0304933"/>
            <p:cNvPicPr>
              <a:picLocks noChangeAspect="1" noChangeArrowheads="1"/>
            </p:cNvPicPr>
            <p:nvPr/>
          </p:nvPicPr>
          <p:blipFill>
            <a:blip r:embed="rId4" cstate="print"/>
            <a:srcRect r="21526"/>
            <a:stretch>
              <a:fillRect/>
            </a:stretch>
          </p:blipFill>
          <p:spPr bwMode="auto">
            <a:xfrm>
              <a:off x="3888" y="3312"/>
              <a:ext cx="330" cy="386"/>
            </a:xfrm>
            <a:prstGeom prst="rect">
              <a:avLst/>
            </a:prstGeom>
            <a:noFill/>
            <a:ln w="9525">
              <a:noFill/>
              <a:miter lim="800000"/>
              <a:headEnd/>
              <a:tailEnd/>
            </a:ln>
          </p:spPr>
        </p:pic>
        <p:sp>
          <p:nvSpPr>
            <p:cNvPr id="13368" name="Text Box 58"/>
            <p:cNvSpPr txBox="1">
              <a:spLocks noChangeArrowheads="1"/>
            </p:cNvSpPr>
            <p:nvPr/>
          </p:nvSpPr>
          <p:spPr bwMode="auto">
            <a:xfrm>
              <a:off x="3936" y="3360"/>
              <a:ext cx="192" cy="288"/>
            </a:xfrm>
            <a:prstGeom prst="rect">
              <a:avLst/>
            </a:prstGeom>
            <a:noFill/>
            <a:ln w="9525">
              <a:noFill/>
              <a:miter lim="800000"/>
              <a:headEnd/>
              <a:tailEnd/>
            </a:ln>
          </p:spPr>
          <p:txBody>
            <a:bodyPr>
              <a:spAutoFit/>
            </a:bodyPr>
            <a:lstStyle/>
            <a:p>
              <a:r>
                <a:rPr lang="en-US"/>
                <a:t>9</a:t>
              </a:r>
            </a:p>
          </p:txBody>
        </p:sp>
      </p:grpSp>
      <p:grpSp>
        <p:nvGrpSpPr>
          <p:cNvPr id="15" name="Group 59"/>
          <p:cNvGrpSpPr>
            <a:grpSpLocks/>
          </p:cNvGrpSpPr>
          <p:nvPr/>
        </p:nvGrpSpPr>
        <p:grpSpPr bwMode="auto">
          <a:xfrm>
            <a:off x="6324600" y="1600200"/>
            <a:ext cx="654050" cy="765175"/>
            <a:chOff x="3408" y="3360"/>
            <a:chExt cx="412" cy="482"/>
          </a:xfrm>
        </p:grpSpPr>
        <p:pic>
          <p:nvPicPr>
            <p:cNvPr id="13365" name="Picture 60" descr="j0304933"/>
            <p:cNvPicPr>
              <a:picLocks noChangeAspect="1" noChangeArrowheads="1"/>
            </p:cNvPicPr>
            <p:nvPr/>
          </p:nvPicPr>
          <p:blipFill>
            <a:blip r:embed="rId4" cstate="print"/>
            <a:srcRect r="21526"/>
            <a:stretch>
              <a:fillRect/>
            </a:stretch>
          </p:blipFill>
          <p:spPr bwMode="auto">
            <a:xfrm flipH="1">
              <a:off x="3408" y="3360"/>
              <a:ext cx="412" cy="482"/>
            </a:xfrm>
            <a:prstGeom prst="rect">
              <a:avLst/>
            </a:prstGeom>
            <a:noFill/>
            <a:ln w="9525">
              <a:noFill/>
              <a:miter lim="800000"/>
              <a:headEnd/>
              <a:tailEnd/>
            </a:ln>
          </p:spPr>
        </p:pic>
        <p:sp>
          <p:nvSpPr>
            <p:cNvPr id="13366" name="Text Box 61"/>
            <p:cNvSpPr txBox="1">
              <a:spLocks noChangeArrowheads="1"/>
            </p:cNvSpPr>
            <p:nvPr/>
          </p:nvSpPr>
          <p:spPr bwMode="auto">
            <a:xfrm>
              <a:off x="3552" y="3504"/>
              <a:ext cx="192" cy="288"/>
            </a:xfrm>
            <a:prstGeom prst="rect">
              <a:avLst/>
            </a:prstGeom>
            <a:noFill/>
            <a:ln w="9525">
              <a:noFill/>
              <a:miter lim="800000"/>
              <a:headEnd/>
              <a:tailEnd/>
            </a:ln>
          </p:spPr>
          <p:txBody>
            <a:bodyPr>
              <a:spAutoFit/>
            </a:bodyPr>
            <a:lstStyle/>
            <a:p>
              <a:r>
                <a:rPr lang="en-US"/>
                <a:t>7</a:t>
              </a:r>
            </a:p>
          </p:txBody>
        </p:sp>
      </p:grpSp>
      <p:grpSp>
        <p:nvGrpSpPr>
          <p:cNvPr id="16" name="Group 62"/>
          <p:cNvGrpSpPr>
            <a:grpSpLocks/>
          </p:cNvGrpSpPr>
          <p:nvPr/>
        </p:nvGrpSpPr>
        <p:grpSpPr bwMode="auto">
          <a:xfrm>
            <a:off x="5486400" y="1600200"/>
            <a:ext cx="915988" cy="1069975"/>
            <a:chOff x="2688" y="2976"/>
            <a:chExt cx="577" cy="674"/>
          </a:xfrm>
        </p:grpSpPr>
        <p:pic>
          <p:nvPicPr>
            <p:cNvPr id="13363" name="Picture 63" descr="j0304933"/>
            <p:cNvPicPr>
              <a:picLocks noChangeAspect="1" noChangeArrowheads="1"/>
            </p:cNvPicPr>
            <p:nvPr/>
          </p:nvPicPr>
          <p:blipFill>
            <a:blip r:embed="rId4" cstate="print"/>
            <a:srcRect r="21526"/>
            <a:stretch>
              <a:fillRect/>
            </a:stretch>
          </p:blipFill>
          <p:spPr bwMode="auto">
            <a:xfrm flipH="1">
              <a:off x="2688" y="2976"/>
              <a:ext cx="577" cy="674"/>
            </a:xfrm>
            <a:prstGeom prst="rect">
              <a:avLst/>
            </a:prstGeom>
            <a:noFill/>
            <a:ln w="9525">
              <a:noFill/>
              <a:miter lim="800000"/>
              <a:headEnd/>
              <a:tailEnd/>
            </a:ln>
          </p:spPr>
        </p:pic>
        <p:sp>
          <p:nvSpPr>
            <p:cNvPr id="13364" name="Text Box 64"/>
            <p:cNvSpPr txBox="1">
              <a:spLocks noChangeArrowheads="1"/>
            </p:cNvSpPr>
            <p:nvPr/>
          </p:nvSpPr>
          <p:spPr bwMode="auto">
            <a:xfrm>
              <a:off x="2976" y="3216"/>
              <a:ext cx="192" cy="288"/>
            </a:xfrm>
            <a:prstGeom prst="rect">
              <a:avLst/>
            </a:prstGeom>
            <a:noFill/>
            <a:ln w="9525">
              <a:noFill/>
              <a:miter lim="800000"/>
              <a:headEnd/>
              <a:tailEnd/>
            </a:ln>
          </p:spPr>
          <p:txBody>
            <a:bodyPr>
              <a:spAutoFit/>
            </a:bodyPr>
            <a:lstStyle/>
            <a:p>
              <a:r>
                <a:rPr lang="en-US"/>
                <a:t>5</a:t>
              </a:r>
            </a:p>
          </p:txBody>
        </p:sp>
      </p:grpSp>
      <p:grpSp>
        <p:nvGrpSpPr>
          <p:cNvPr id="17" name="Group 65"/>
          <p:cNvGrpSpPr>
            <a:grpSpLocks/>
          </p:cNvGrpSpPr>
          <p:nvPr/>
        </p:nvGrpSpPr>
        <p:grpSpPr bwMode="auto">
          <a:xfrm>
            <a:off x="6781800" y="2209800"/>
            <a:ext cx="719138" cy="841375"/>
            <a:chOff x="1968" y="3552"/>
            <a:chExt cx="453" cy="530"/>
          </a:xfrm>
        </p:grpSpPr>
        <p:pic>
          <p:nvPicPr>
            <p:cNvPr id="13361" name="Picture 66" descr="j0304933"/>
            <p:cNvPicPr>
              <a:picLocks noChangeAspect="1" noChangeArrowheads="1"/>
            </p:cNvPicPr>
            <p:nvPr/>
          </p:nvPicPr>
          <p:blipFill>
            <a:blip r:embed="rId4" cstate="print"/>
            <a:srcRect r="21526"/>
            <a:stretch>
              <a:fillRect/>
            </a:stretch>
          </p:blipFill>
          <p:spPr bwMode="auto">
            <a:xfrm>
              <a:off x="1968" y="3552"/>
              <a:ext cx="453" cy="530"/>
            </a:xfrm>
            <a:prstGeom prst="rect">
              <a:avLst/>
            </a:prstGeom>
            <a:noFill/>
            <a:ln w="9525">
              <a:noFill/>
              <a:miter lim="800000"/>
              <a:headEnd/>
              <a:tailEnd/>
            </a:ln>
          </p:spPr>
        </p:pic>
        <p:sp>
          <p:nvSpPr>
            <p:cNvPr id="13362" name="Text Box 67"/>
            <p:cNvSpPr txBox="1">
              <a:spLocks noChangeArrowheads="1"/>
            </p:cNvSpPr>
            <p:nvPr/>
          </p:nvSpPr>
          <p:spPr bwMode="auto">
            <a:xfrm>
              <a:off x="2112" y="3696"/>
              <a:ext cx="192" cy="288"/>
            </a:xfrm>
            <a:prstGeom prst="rect">
              <a:avLst/>
            </a:prstGeom>
            <a:noFill/>
            <a:ln w="9525">
              <a:noFill/>
              <a:miter lim="800000"/>
              <a:headEnd/>
              <a:tailEnd/>
            </a:ln>
          </p:spPr>
          <p:txBody>
            <a:bodyPr>
              <a:spAutoFit/>
            </a:bodyPr>
            <a:lstStyle/>
            <a:p>
              <a:r>
                <a:rPr lang="en-US"/>
                <a:t>8</a:t>
              </a:r>
            </a:p>
          </p:txBody>
        </p:sp>
      </p:grpSp>
      <p:grpSp>
        <p:nvGrpSpPr>
          <p:cNvPr id="18" name="Group 68"/>
          <p:cNvGrpSpPr>
            <a:grpSpLocks/>
          </p:cNvGrpSpPr>
          <p:nvPr/>
        </p:nvGrpSpPr>
        <p:grpSpPr bwMode="auto">
          <a:xfrm>
            <a:off x="6172200" y="2590800"/>
            <a:ext cx="588963" cy="688975"/>
            <a:chOff x="1440" y="3408"/>
            <a:chExt cx="371" cy="434"/>
          </a:xfrm>
        </p:grpSpPr>
        <p:pic>
          <p:nvPicPr>
            <p:cNvPr id="13359" name="Picture 69" descr="j0304933"/>
            <p:cNvPicPr>
              <a:picLocks noChangeAspect="1" noChangeArrowheads="1"/>
            </p:cNvPicPr>
            <p:nvPr/>
          </p:nvPicPr>
          <p:blipFill>
            <a:blip r:embed="rId4" cstate="print"/>
            <a:srcRect r="21526"/>
            <a:stretch>
              <a:fillRect/>
            </a:stretch>
          </p:blipFill>
          <p:spPr bwMode="auto">
            <a:xfrm flipH="1">
              <a:off x="1440" y="3408"/>
              <a:ext cx="371" cy="434"/>
            </a:xfrm>
            <a:prstGeom prst="rect">
              <a:avLst/>
            </a:prstGeom>
            <a:noFill/>
            <a:ln w="9525">
              <a:noFill/>
              <a:miter lim="800000"/>
              <a:headEnd/>
              <a:tailEnd/>
            </a:ln>
          </p:spPr>
        </p:pic>
        <p:sp>
          <p:nvSpPr>
            <p:cNvPr id="13360" name="Text Box 70"/>
            <p:cNvSpPr txBox="1">
              <a:spLocks noChangeArrowheads="1"/>
            </p:cNvSpPr>
            <p:nvPr/>
          </p:nvSpPr>
          <p:spPr bwMode="auto">
            <a:xfrm>
              <a:off x="1536" y="3552"/>
              <a:ext cx="192" cy="288"/>
            </a:xfrm>
            <a:prstGeom prst="rect">
              <a:avLst/>
            </a:prstGeom>
            <a:noFill/>
            <a:ln w="9525">
              <a:noFill/>
              <a:miter lim="800000"/>
              <a:headEnd/>
              <a:tailEnd/>
            </a:ln>
          </p:spPr>
          <p:txBody>
            <a:bodyPr>
              <a:spAutoFit/>
            </a:bodyPr>
            <a:lstStyle/>
            <a:p>
              <a:r>
                <a:rPr lang="en-US"/>
                <a:t>3</a:t>
              </a:r>
            </a:p>
          </p:txBody>
        </p:sp>
      </p:grpSp>
      <p:grpSp>
        <p:nvGrpSpPr>
          <p:cNvPr id="19" name="Group 94"/>
          <p:cNvGrpSpPr>
            <a:grpSpLocks/>
          </p:cNvGrpSpPr>
          <p:nvPr/>
        </p:nvGrpSpPr>
        <p:grpSpPr bwMode="auto">
          <a:xfrm>
            <a:off x="1752600" y="1371600"/>
            <a:ext cx="2222500" cy="2060575"/>
            <a:chOff x="1056" y="912"/>
            <a:chExt cx="1400" cy="1298"/>
          </a:xfrm>
        </p:grpSpPr>
        <p:grpSp>
          <p:nvGrpSpPr>
            <p:cNvPr id="13343" name="Group 83"/>
            <p:cNvGrpSpPr>
              <a:grpSpLocks/>
            </p:cNvGrpSpPr>
            <p:nvPr/>
          </p:nvGrpSpPr>
          <p:grpSpPr bwMode="auto">
            <a:xfrm>
              <a:off x="1728" y="1536"/>
              <a:ext cx="536" cy="626"/>
              <a:chOff x="3312" y="2640"/>
              <a:chExt cx="536" cy="626"/>
            </a:xfrm>
          </p:grpSpPr>
          <p:pic>
            <p:nvPicPr>
              <p:cNvPr id="13357" name="Picture 84" descr="j0304933"/>
              <p:cNvPicPr>
                <a:picLocks noChangeAspect="1" noChangeArrowheads="1"/>
              </p:cNvPicPr>
              <p:nvPr/>
            </p:nvPicPr>
            <p:blipFill>
              <a:blip r:embed="rId4" cstate="print"/>
              <a:srcRect r="21526"/>
              <a:stretch>
                <a:fillRect/>
              </a:stretch>
            </p:blipFill>
            <p:spPr bwMode="auto">
              <a:xfrm>
                <a:off x="3312" y="2640"/>
                <a:ext cx="536" cy="626"/>
              </a:xfrm>
              <a:prstGeom prst="rect">
                <a:avLst/>
              </a:prstGeom>
              <a:noFill/>
              <a:ln w="9525">
                <a:noFill/>
                <a:miter lim="800000"/>
                <a:headEnd/>
                <a:tailEnd/>
              </a:ln>
            </p:spPr>
          </p:pic>
          <p:sp>
            <p:nvSpPr>
              <p:cNvPr id="13358" name="Text Box 85"/>
              <p:cNvSpPr txBox="1">
                <a:spLocks noChangeArrowheads="1"/>
              </p:cNvSpPr>
              <p:nvPr/>
            </p:nvSpPr>
            <p:spPr bwMode="auto">
              <a:xfrm>
                <a:off x="3408" y="2832"/>
                <a:ext cx="192" cy="288"/>
              </a:xfrm>
              <a:prstGeom prst="rect">
                <a:avLst/>
              </a:prstGeom>
              <a:noFill/>
              <a:ln w="9525">
                <a:noFill/>
                <a:miter lim="800000"/>
                <a:headEnd/>
                <a:tailEnd/>
              </a:ln>
            </p:spPr>
            <p:txBody>
              <a:bodyPr>
                <a:spAutoFit/>
              </a:bodyPr>
              <a:lstStyle/>
              <a:p>
                <a:r>
                  <a:rPr lang="en-US"/>
                  <a:t>6</a:t>
                </a:r>
              </a:p>
            </p:txBody>
          </p:sp>
        </p:grpSp>
        <p:grpSp>
          <p:nvGrpSpPr>
            <p:cNvPr id="13344" name="Group 92"/>
            <p:cNvGrpSpPr>
              <a:grpSpLocks/>
            </p:cNvGrpSpPr>
            <p:nvPr/>
          </p:nvGrpSpPr>
          <p:grpSpPr bwMode="auto">
            <a:xfrm>
              <a:off x="1056" y="912"/>
              <a:ext cx="1400" cy="1298"/>
              <a:chOff x="1056" y="912"/>
              <a:chExt cx="1400" cy="1298"/>
            </a:xfrm>
          </p:grpSpPr>
          <p:grpSp>
            <p:nvGrpSpPr>
              <p:cNvPr id="13345" name="Group 77"/>
              <p:cNvGrpSpPr>
                <a:grpSpLocks/>
              </p:cNvGrpSpPr>
              <p:nvPr/>
            </p:nvGrpSpPr>
            <p:grpSpPr bwMode="auto">
              <a:xfrm>
                <a:off x="1056" y="960"/>
                <a:ext cx="615" cy="720"/>
                <a:chOff x="407" y="3264"/>
                <a:chExt cx="615" cy="720"/>
              </a:xfrm>
            </p:grpSpPr>
            <p:pic>
              <p:nvPicPr>
                <p:cNvPr id="13355" name="Picture 78" descr="j0304933"/>
                <p:cNvPicPr>
                  <a:picLocks noChangeAspect="1" noChangeArrowheads="1"/>
                </p:cNvPicPr>
                <p:nvPr/>
              </p:nvPicPr>
              <p:blipFill>
                <a:blip r:embed="rId4" cstate="print"/>
                <a:srcRect r="21526"/>
                <a:stretch>
                  <a:fillRect/>
                </a:stretch>
              </p:blipFill>
              <p:spPr bwMode="auto">
                <a:xfrm flipH="1">
                  <a:off x="407" y="3264"/>
                  <a:ext cx="615" cy="720"/>
                </a:xfrm>
                <a:prstGeom prst="rect">
                  <a:avLst/>
                </a:prstGeom>
                <a:noFill/>
                <a:ln w="9525">
                  <a:noFill/>
                  <a:miter lim="800000"/>
                  <a:headEnd/>
                  <a:tailEnd/>
                </a:ln>
              </p:spPr>
            </p:pic>
            <p:sp>
              <p:nvSpPr>
                <p:cNvPr id="13356" name="Text Box 79"/>
                <p:cNvSpPr txBox="1">
                  <a:spLocks noChangeArrowheads="1"/>
                </p:cNvSpPr>
                <p:nvPr/>
              </p:nvSpPr>
              <p:spPr bwMode="auto">
                <a:xfrm>
                  <a:off x="672" y="3456"/>
                  <a:ext cx="192" cy="288"/>
                </a:xfrm>
                <a:prstGeom prst="rect">
                  <a:avLst/>
                </a:prstGeom>
                <a:noFill/>
                <a:ln w="9525">
                  <a:noFill/>
                  <a:miter lim="800000"/>
                  <a:headEnd/>
                  <a:tailEnd/>
                </a:ln>
              </p:spPr>
              <p:txBody>
                <a:bodyPr>
                  <a:spAutoFit/>
                </a:bodyPr>
                <a:lstStyle/>
                <a:p>
                  <a:r>
                    <a:rPr lang="en-US"/>
                    <a:t>1</a:t>
                  </a:r>
                </a:p>
              </p:txBody>
            </p:sp>
          </p:grpSp>
          <p:grpSp>
            <p:nvGrpSpPr>
              <p:cNvPr id="13346" name="Group 80"/>
              <p:cNvGrpSpPr>
                <a:grpSpLocks/>
              </p:cNvGrpSpPr>
              <p:nvPr/>
            </p:nvGrpSpPr>
            <p:grpSpPr bwMode="auto">
              <a:xfrm>
                <a:off x="1584" y="912"/>
                <a:ext cx="453" cy="530"/>
                <a:chOff x="864" y="2832"/>
                <a:chExt cx="453" cy="530"/>
              </a:xfrm>
            </p:grpSpPr>
            <p:pic>
              <p:nvPicPr>
                <p:cNvPr id="13353" name="Picture 81" descr="j0304933"/>
                <p:cNvPicPr>
                  <a:picLocks noChangeAspect="1" noChangeArrowheads="1"/>
                </p:cNvPicPr>
                <p:nvPr/>
              </p:nvPicPr>
              <p:blipFill>
                <a:blip r:embed="rId4" cstate="print"/>
                <a:srcRect r="21526"/>
                <a:stretch>
                  <a:fillRect/>
                </a:stretch>
              </p:blipFill>
              <p:spPr bwMode="auto">
                <a:xfrm>
                  <a:off x="864" y="2832"/>
                  <a:ext cx="453" cy="530"/>
                </a:xfrm>
                <a:prstGeom prst="rect">
                  <a:avLst/>
                </a:prstGeom>
                <a:noFill/>
                <a:ln w="9525">
                  <a:noFill/>
                  <a:miter lim="800000"/>
                  <a:headEnd/>
                  <a:tailEnd/>
                </a:ln>
              </p:spPr>
            </p:pic>
            <p:sp>
              <p:nvSpPr>
                <p:cNvPr id="13354" name="Text Box 82"/>
                <p:cNvSpPr txBox="1">
                  <a:spLocks noChangeArrowheads="1"/>
                </p:cNvSpPr>
                <p:nvPr/>
              </p:nvSpPr>
              <p:spPr bwMode="auto">
                <a:xfrm>
                  <a:off x="1008" y="3024"/>
                  <a:ext cx="192" cy="288"/>
                </a:xfrm>
                <a:prstGeom prst="rect">
                  <a:avLst/>
                </a:prstGeom>
                <a:noFill/>
                <a:ln w="9525">
                  <a:noFill/>
                  <a:miter lim="800000"/>
                  <a:headEnd/>
                  <a:tailEnd/>
                </a:ln>
              </p:spPr>
              <p:txBody>
                <a:bodyPr>
                  <a:spAutoFit/>
                </a:bodyPr>
                <a:lstStyle/>
                <a:p>
                  <a:r>
                    <a:rPr lang="en-US"/>
                    <a:t>2</a:t>
                  </a:r>
                </a:p>
              </p:txBody>
            </p:sp>
          </p:grpSp>
          <p:grpSp>
            <p:nvGrpSpPr>
              <p:cNvPr id="13347" name="Group 86"/>
              <p:cNvGrpSpPr>
                <a:grpSpLocks/>
              </p:cNvGrpSpPr>
              <p:nvPr/>
            </p:nvGrpSpPr>
            <p:grpSpPr bwMode="auto">
              <a:xfrm>
                <a:off x="1920" y="912"/>
                <a:ext cx="536" cy="626"/>
                <a:chOff x="4752" y="3168"/>
                <a:chExt cx="536" cy="626"/>
              </a:xfrm>
            </p:grpSpPr>
            <p:pic>
              <p:nvPicPr>
                <p:cNvPr id="13351" name="Picture 87" descr="j0304933"/>
                <p:cNvPicPr>
                  <a:picLocks noChangeAspect="1" noChangeArrowheads="1"/>
                </p:cNvPicPr>
                <p:nvPr/>
              </p:nvPicPr>
              <p:blipFill>
                <a:blip r:embed="rId4" cstate="print"/>
                <a:srcRect r="21526"/>
                <a:stretch>
                  <a:fillRect/>
                </a:stretch>
              </p:blipFill>
              <p:spPr bwMode="auto">
                <a:xfrm flipH="1">
                  <a:off x="4752" y="3168"/>
                  <a:ext cx="536" cy="626"/>
                </a:xfrm>
                <a:prstGeom prst="rect">
                  <a:avLst/>
                </a:prstGeom>
                <a:noFill/>
                <a:ln w="9525">
                  <a:noFill/>
                  <a:miter lim="800000"/>
                  <a:headEnd/>
                  <a:tailEnd/>
                </a:ln>
              </p:spPr>
            </p:pic>
            <p:sp>
              <p:nvSpPr>
                <p:cNvPr id="13352" name="Text Box 88"/>
                <p:cNvSpPr txBox="1">
                  <a:spLocks noChangeArrowheads="1"/>
                </p:cNvSpPr>
                <p:nvPr/>
              </p:nvSpPr>
              <p:spPr bwMode="auto">
                <a:xfrm>
                  <a:off x="4944" y="3408"/>
                  <a:ext cx="336" cy="288"/>
                </a:xfrm>
                <a:prstGeom prst="rect">
                  <a:avLst/>
                </a:prstGeom>
                <a:noFill/>
                <a:ln w="9525">
                  <a:noFill/>
                  <a:miter lim="800000"/>
                  <a:headEnd/>
                  <a:tailEnd/>
                </a:ln>
              </p:spPr>
              <p:txBody>
                <a:bodyPr>
                  <a:spAutoFit/>
                </a:bodyPr>
                <a:lstStyle/>
                <a:p>
                  <a:r>
                    <a:rPr lang="en-US"/>
                    <a:t>10</a:t>
                  </a:r>
                </a:p>
              </p:txBody>
            </p:sp>
          </p:grpSp>
          <p:grpSp>
            <p:nvGrpSpPr>
              <p:cNvPr id="13348" name="Group 89"/>
              <p:cNvGrpSpPr>
                <a:grpSpLocks/>
              </p:cNvGrpSpPr>
              <p:nvPr/>
            </p:nvGrpSpPr>
            <p:grpSpPr bwMode="auto">
              <a:xfrm>
                <a:off x="1248" y="1488"/>
                <a:ext cx="618" cy="722"/>
                <a:chOff x="1776" y="2832"/>
                <a:chExt cx="618" cy="722"/>
              </a:xfrm>
            </p:grpSpPr>
            <p:pic>
              <p:nvPicPr>
                <p:cNvPr id="13349" name="Picture 90" descr="j0304933"/>
                <p:cNvPicPr>
                  <a:picLocks noChangeAspect="1" noChangeArrowheads="1"/>
                </p:cNvPicPr>
                <p:nvPr/>
              </p:nvPicPr>
              <p:blipFill>
                <a:blip r:embed="rId4" cstate="print"/>
                <a:srcRect r="21526"/>
                <a:stretch>
                  <a:fillRect/>
                </a:stretch>
              </p:blipFill>
              <p:spPr bwMode="auto">
                <a:xfrm>
                  <a:off x="1776" y="2832"/>
                  <a:ext cx="618" cy="722"/>
                </a:xfrm>
                <a:prstGeom prst="rect">
                  <a:avLst/>
                </a:prstGeom>
                <a:noFill/>
                <a:ln w="9525">
                  <a:noFill/>
                  <a:miter lim="800000"/>
                  <a:headEnd/>
                  <a:tailEnd/>
                </a:ln>
              </p:spPr>
            </p:pic>
            <p:sp>
              <p:nvSpPr>
                <p:cNvPr id="13350" name="Text Box 91"/>
                <p:cNvSpPr txBox="1">
                  <a:spLocks noChangeArrowheads="1"/>
                </p:cNvSpPr>
                <p:nvPr/>
              </p:nvSpPr>
              <p:spPr bwMode="auto">
                <a:xfrm>
                  <a:off x="1920" y="3024"/>
                  <a:ext cx="192" cy="288"/>
                </a:xfrm>
                <a:prstGeom prst="rect">
                  <a:avLst/>
                </a:prstGeom>
                <a:noFill/>
                <a:ln w="9525">
                  <a:noFill/>
                  <a:miter lim="800000"/>
                  <a:headEnd/>
                  <a:tailEnd/>
                </a:ln>
              </p:spPr>
              <p:txBody>
                <a:bodyPr>
                  <a:spAutoFit/>
                </a:bodyPr>
                <a:lstStyle/>
                <a:p>
                  <a:r>
                    <a:rPr lang="en-US"/>
                    <a:t>4</a:t>
                  </a:r>
                </a:p>
              </p:txBody>
            </p:sp>
          </p:grpSp>
        </p:grpSp>
      </p:grpSp>
      <p:sp>
        <p:nvSpPr>
          <p:cNvPr id="39967" name="AutoShape 31"/>
          <p:cNvSpPr>
            <a:spLocks noChangeArrowheads="1"/>
          </p:cNvSpPr>
          <p:nvPr/>
        </p:nvSpPr>
        <p:spPr bwMode="auto">
          <a:xfrm>
            <a:off x="2743200" y="1295400"/>
            <a:ext cx="5867400" cy="2362200"/>
          </a:xfrm>
          <a:prstGeom prst="wedgeRoundRectCallout">
            <a:avLst>
              <a:gd name="adj1" fmla="val -74190"/>
              <a:gd name="adj2" fmla="val 51880"/>
              <a:gd name="adj3" fmla="val 16667"/>
            </a:avLst>
          </a:prstGeom>
          <a:solidFill>
            <a:srgbClr val="FF5050"/>
          </a:solidFill>
          <a:ln w="9525">
            <a:solidFill>
              <a:schemeClr val="tx1"/>
            </a:solidFill>
            <a:miter lim="800000"/>
            <a:headEnd/>
            <a:tailEnd/>
          </a:ln>
        </p:spPr>
        <p:txBody>
          <a:bodyPr/>
          <a:lstStyle/>
          <a:p>
            <a:pPr algn="ctr">
              <a:spcBef>
                <a:spcPct val="0"/>
              </a:spcBef>
            </a:pPr>
            <a:r>
              <a:rPr lang="en-US" sz="3000" b="1">
                <a:solidFill>
                  <a:srgbClr val="000066"/>
                </a:solidFill>
              </a:rPr>
              <a:t>The first five numbers pulled from the hat will be the rabbits that get Hippity Hop food.  </a:t>
            </a:r>
          </a:p>
        </p:txBody>
      </p:sp>
      <p:sp>
        <p:nvSpPr>
          <p:cNvPr id="39991" name="AutoShape 55"/>
          <p:cNvSpPr>
            <a:spLocks noChangeArrowheads="1"/>
          </p:cNvSpPr>
          <p:nvPr/>
        </p:nvSpPr>
        <p:spPr bwMode="auto">
          <a:xfrm>
            <a:off x="1600200" y="1219200"/>
            <a:ext cx="5791200" cy="1143000"/>
          </a:xfrm>
          <a:prstGeom prst="wedgeRoundRectCallout">
            <a:avLst>
              <a:gd name="adj1" fmla="val -33167"/>
              <a:gd name="adj2" fmla="val 95000"/>
              <a:gd name="adj3" fmla="val 16667"/>
            </a:avLst>
          </a:prstGeom>
          <a:solidFill>
            <a:srgbClr val="FF5050"/>
          </a:solidFill>
          <a:ln w="9525">
            <a:solidFill>
              <a:schemeClr val="tx1"/>
            </a:solidFill>
            <a:miter lim="800000"/>
            <a:headEnd/>
            <a:tailEnd/>
          </a:ln>
        </p:spPr>
        <p:txBody>
          <a:bodyPr/>
          <a:lstStyle/>
          <a:p>
            <a:pPr algn="ctr">
              <a:spcBef>
                <a:spcPct val="0"/>
              </a:spcBef>
            </a:pPr>
            <a:r>
              <a:rPr lang="en-US" sz="3000" b="1">
                <a:solidFill>
                  <a:srgbClr val="000066"/>
                </a:solidFill>
              </a:rPr>
              <a:t>The remaining rabbits get the old food.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54"/>
                                        </p:tgtEl>
                                        <p:attrNameLst>
                                          <p:attrName>style.visibility</p:attrName>
                                        </p:attrNameLst>
                                      </p:cBhvr>
                                      <p:to>
                                        <p:strVal val="visible"/>
                                      </p:to>
                                    </p:set>
                                  </p:childTnLst>
                                  <p:subTnLst>
                                    <p:set>
                                      <p:cBhvr override="childStyle">
                                        <p:cTn dur="1" fill="hold" display="0" masterRel="nextClick" afterEffect="1"/>
                                        <p:tgtEl>
                                          <p:spTgt spid="3995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56"/>
                                        </p:tgtEl>
                                        <p:attrNameLst>
                                          <p:attrName>style.visibility</p:attrName>
                                        </p:attrNameLst>
                                      </p:cBhvr>
                                      <p:to>
                                        <p:strVal val="visible"/>
                                      </p:to>
                                    </p:set>
                                  </p:childTnLst>
                                  <p:subTnLst>
                                    <p:set>
                                      <p:cBhvr override="childStyle">
                                        <p:cTn dur="1" fill="hold" display="0" masterRel="nextClick" afterEffect="1"/>
                                        <p:tgtEl>
                                          <p:spTgt spid="39956"/>
                                        </p:tgtEl>
                                        <p:attrNameLst>
                                          <p:attrName>style.visibility</p:attrName>
                                        </p:attrNameLst>
                                      </p:cBhvr>
                                      <p:to>
                                        <p:strVal val="hidden"/>
                                      </p:to>
                                    </p:set>
                                  </p:subTnLst>
                                </p:cTn>
                              </p:par>
                            </p:childTnLst>
                          </p:cTn>
                        </p:par>
                        <p:par>
                          <p:cTn id="11" fill="hold">
                            <p:stCondLst>
                              <p:cond delay="500"/>
                            </p:stCondLst>
                            <p:childTnLst>
                              <p:par>
                                <p:cTn id="12" presetID="1" presetClass="entr" presetSubtype="0" fill="hold" nodeType="afterEffect">
                                  <p:stCondLst>
                                    <p:cond delay="3000"/>
                                  </p:stCondLst>
                                  <p:childTnLst>
                                    <p:set>
                                      <p:cBhvr>
                                        <p:cTn id="13" dur="1" fill="hold">
                                          <p:stCondLst>
                                            <p:cond delay="499"/>
                                          </p:stCondLst>
                                        </p:cTn>
                                        <p:tgtEl>
                                          <p:spTgt spid="3998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39967"/>
                                        </p:tgtEl>
                                        <p:attrNameLst>
                                          <p:attrName>style.visibility</p:attrName>
                                        </p:attrNameLst>
                                      </p:cBhvr>
                                      <p:to>
                                        <p:strVal val="visible"/>
                                      </p:to>
                                    </p:set>
                                  </p:childTnLst>
                                  <p:subTnLst>
                                    <p:set>
                                      <p:cBhvr override="childStyle">
                                        <p:cTn dur="1" fill="hold" display="0" masterRel="nextClick" afterEffect="1"/>
                                        <p:tgtEl>
                                          <p:spTgt spid="39967"/>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39985"/>
                                        </p:tgtEl>
                                        <p:attrNameLst>
                                          <p:attrName>style.visibility</p:attrName>
                                        </p:attrNameLst>
                                      </p:cBhvr>
                                      <p:to>
                                        <p:strVal val="visible"/>
                                      </p:to>
                                    </p:set>
                                  </p:childTnLst>
                                  <p:subTnLst>
                                    <p:set>
                                      <p:cBhvr override="childStyle">
                                        <p:cTn dur="1" fill="hold" display="0" masterRel="sameClick" afterEffect="1">
                                          <p:stCondLst>
                                            <p:cond evt="end" delay="0">
                                              <p:tn val="20"/>
                                            </p:cond>
                                          </p:stCondLst>
                                        </p:cTn>
                                        <p:tgtEl>
                                          <p:spTgt spid="39985"/>
                                        </p:tgtEl>
                                        <p:attrNameLst>
                                          <p:attrName>style.visibility</p:attrName>
                                        </p:attrNameLst>
                                      </p:cBhvr>
                                      <p:to>
                                        <p:strVal val="hidden"/>
                                      </p:to>
                                    </p:set>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39987"/>
                                        </p:tgtEl>
                                        <p:attrNameLst>
                                          <p:attrName>style.visibility</p:attrName>
                                        </p:attrNameLst>
                                      </p:cBhvr>
                                      <p:to>
                                        <p:strVal val="visible"/>
                                      </p:to>
                                    </p:set>
                                  </p:childTnLst>
                                  <p:subTnLst>
                                    <p:set>
                                      <p:cBhvr override="childStyle">
                                        <p:cTn dur="1" fill="hold" display="0" masterRel="sameClick" afterEffect="1">
                                          <p:stCondLst>
                                            <p:cond evt="end" delay="0">
                                              <p:tn val="28"/>
                                            </p:cond>
                                          </p:stCondLst>
                                        </p:cTn>
                                        <p:tgtEl>
                                          <p:spTgt spid="39987"/>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39988"/>
                                        </p:tgtEl>
                                        <p:attrNameLst>
                                          <p:attrName>style.visibility</p:attrName>
                                        </p:attrNameLst>
                                      </p:cBhvr>
                                      <p:to>
                                        <p:strVal val="visible"/>
                                      </p:to>
                                    </p:set>
                                  </p:childTnLst>
                                  <p:subTnLst>
                                    <p:set>
                                      <p:cBhvr override="childStyle">
                                        <p:cTn dur="1" fill="hold" display="0" masterRel="sameClick" afterEffect="1">
                                          <p:stCondLst>
                                            <p:cond evt="end" delay="0">
                                              <p:tn val="36"/>
                                            </p:cond>
                                          </p:stCondLst>
                                        </p:cTn>
                                        <p:tgtEl>
                                          <p:spTgt spid="39988"/>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1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39989"/>
                                        </p:tgtEl>
                                        <p:attrNameLst>
                                          <p:attrName>style.visibility</p:attrName>
                                        </p:attrNameLst>
                                      </p:cBhvr>
                                      <p:to>
                                        <p:strVal val="visible"/>
                                      </p:to>
                                    </p:set>
                                  </p:childTnLst>
                                  <p:subTnLst>
                                    <p:set>
                                      <p:cBhvr override="childStyle">
                                        <p:cTn dur="1" fill="hold" display="0" masterRel="sameClick" afterEffect="1">
                                          <p:stCondLst>
                                            <p:cond evt="end" delay="0">
                                              <p:tn val="44"/>
                                            </p:cond>
                                          </p:stCondLst>
                                        </p:cTn>
                                        <p:tgtEl>
                                          <p:spTgt spid="39989"/>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499"/>
                                          </p:stCondLst>
                                        </p:cTn>
                                        <p:tgtEl>
                                          <p:spTgt spid="1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3999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499"/>
                                          </p:stCondLst>
                                        </p:cTn>
                                        <p:tgtEl>
                                          <p:spTgt spid="1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39991"/>
                                        </p:tgtEl>
                                        <p:attrNameLst>
                                          <p:attrName>style.visibility</p:attrName>
                                        </p:attrNameLst>
                                      </p:cBhvr>
                                      <p:to>
                                        <p:strVal val="visible"/>
                                      </p:to>
                                    </p:set>
                                  </p:childTnLst>
                                  <p:subTnLst>
                                    <p:set>
                                      <p:cBhvr override="childStyle">
                                        <p:cTn dur="1" fill="hold" display="0" masterRel="nextClick" afterEffect="1"/>
                                        <p:tgtEl>
                                          <p:spTgt spid="39991"/>
                                        </p:tgtEl>
                                        <p:attrNameLst>
                                          <p:attrName>style.visibility</p:attrName>
                                        </p:attrNameLst>
                                      </p:cBhvr>
                                      <p:to>
                                        <p:strVal val="hidden"/>
                                      </p:to>
                                    </p:set>
                                  </p:sub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499"/>
                                          </p:stCondLst>
                                        </p:cTn>
                                        <p:tgtEl>
                                          <p:spTgt spid="19"/>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6" presetClass="entr" presetSubtype="26" fill="hold" grpId="0" nodeType="clickEffect">
                                  <p:stCondLst>
                                    <p:cond delay="0"/>
                                  </p:stCondLst>
                                  <p:childTnLst>
                                    <p:set>
                                      <p:cBhvr>
                                        <p:cTn id="69" dur="1" fill="hold">
                                          <p:stCondLst>
                                            <p:cond delay="0"/>
                                          </p:stCondLst>
                                        </p:cTn>
                                        <p:tgtEl>
                                          <p:spTgt spid="39978"/>
                                        </p:tgtEl>
                                        <p:attrNameLst>
                                          <p:attrName>style.visibility</p:attrName>
                                        </p:attrNameLst>
                                      </p:cBhvr>
                                      <p:to>
                                        <p:strVal val="visible"/>
                                      </p:to>
                                    </p:set>
                                    <p:animEffect transition="in" filter="barn(inHorizontal)">
                                      <p:cBhvr>
                                        <p:cTn id="70" dur="500"/>
                                        <p:tgtEl>
                                          <p:spTgt spid="39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4" grpId="0" animBg="1" autoUpdateAnimBg="0"/>
      <p:bldP spid="39956" grpId="0" animBg="1" autoUpdateAnimBg="0" rev="1"/>
      <p:bldP spid="39978" grpId="0" animBg="1" autoUpdateAnimBg="0"/>
      <p:bldP spid="39990" grpId="0" animBg="1" autoUpdateAnimBg="0"/>
      <p:bldP spid="39985" grpId="0" animBg="1" autoUpdateAnimBg="0"/>
      <p:bldP spid="39989" grpId="0" animBg="1" autoUpdateAnimBg="0"/>
      <p:bldP spid="39988" grpId="0" animBg="1" autoUpdateAnimBg="0"/>
      <p:bldP spid="39987" grpId="0" animBg="1" autoUpdateAnimBg="0"/>
      <p:bldP spid="39967" grpId="0" animBg="1" autoUpdateAnimBg="0"/>
      <p:bldP spid="3999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73628"/>
            <a:ext cx="7772400" cy="1143000"/>
          </a:xfrm>
        </p:spPr>
        <p:txBody>
          <a:bodyPr/>
          <a:lstStyle/>
          <a:p>
            <a:r>
              <a:rPr lang="en-US" dirty="0" smtClean="0">
                <a:solidFill>
                  <a:srgbClr val="800080"/>
                </a:solidFill>
                <a:latin typeface="Comic Sans MS" pitchFamily="66" charset="0"/>
              </a:rPr>
              <a:t>Completely Random Design</a:t>
            </a:r>
            <a:endParaRPr lang="en-US" dirty="0">
              <a:solidFill>
                <a:srgbClr val="800080"/>
              </a:solidFill>
              <a:latin typeface="Comic Sans MS" pitchFamily="66" charset="0"/>
            </a:endParaRPr>
          </a:p>
        </p:txBody>
      </p:sp>
      <p:sp>
        <p:nvSpPr>
          <p:cNvPr id="5" name="Rectangle 4"/>
          <p:cNvSpPr>
            <a:spLocks noChangeArrowheads="1"/>
          </p:cNvSpPr>
          <p:nvPr/>
        </p:nvSpPr>
        <p:spPr bwMode="auto">
          <a:xfrm>
            <a:off x="0" y="2057400"/>
            <a:ext cx="1981200" cy="1219200"/>
          </a:xfrm>
          <a:prstGeom prst="rect">
            <a:avLst/>
          </a:prstGeom>
          <a:noFill/>
          <a:ln w="9525">
            <a:noFill/>
            <a:miter lim="800000"/>
            <a:headEnd/>
            <a:tailEnd/>
          </a:ln>
        </p:spPr>
        <p:txBody>
          <a:bodyPr/>
          <a:lstStyle/>
          <a:p>
            <a:pPr algn="ctr"/>
            <a:r>
              <a:rPr lang="en-US" sz="1600" b="1" dirty="0">
                <a:solidFill>
                  <a:srgbClr val="800080"/>
                </a:solidFill>
                <a:latin typeface="Tahoma" pitchFamily="34" charset="0"/>
              </a:rPr>
              <a:t>Random </a:t>
            </a:r>
            <a:r>
              <a:rPr lang="en-US" sz="1600" b="1" dirty="0" smtClean="0">
                <a:solidFill>
                  <a:srgbClr val="800080"/>
                </a:solidFill>
                <a:latin typeface="Tahoma" pitchFamily="34" charset="0"/>
              </a:rPr>
              <a:t>Allocation*</a:t>
            </a:r>
            <a:endParaRPr lang="en-US" sz="1600" b="1" dirty="0">
              <a:solidFill>
                <a:srgbClr val="800080"/>
              </a:solidFill>
              <a:latin typeface="Tahoma" pitchFamily="34" charset="0"/>
            </a:endParaRPr>
          </a:p>
          <a:p>
            <a:pPr algn="ctr"/>
            <a:r>
              <a:rPr lang="en-US" sz="1600" b="1" dirty="0" smtClean="0">
                <a:solidFill>
                  <a:srgbClr val="800080"/>
                </a:solidFill>
                <a:latin typeface="Tahoma" pitchFamily="34" charset="0"/>
              </a:rPr>
              <a:t>10 Rabbits</a:t>
            </a:r>
            <a:endParaRPr lang="en-US" sz="1600" b="1" dirty="0">
              <a:solidFill>
                <a:srgbClr val="800080"/>
              </a:solidFill>
              <a:latin typeface="Tahoma" pitchFamily="34" charset="0"/>
            </a:endParaRPr>
          </a:p>
        </p:txBody>
      </p:sp>
      <p:sp>
        <p:nvSpPr>
          <p:cNvPr id="6" name="Line 7"/>
          <p:cNvSpPr>
            <a:spLocks noChangeShapeType="1"/>
          </p:cNvSpPr>
          <p:nvPr/>
        </p:nvSpPr>
        <p:spPr bwMode="auto">
          <a:xfrm flipV="1">
            <a:off x="1600200" y="1371600"/>
            <a:ext cx="914400" cy="990600"/>
          </a:xfrm>
          <a:prstGeom prst="line">
            <a:avLst/>
          </a:prstGeom>
          <a:noFill/>
          <a:ln w="12700">
            <a:solidFill>
              <a:srgbClr val="800080"/>
            </a:solidFill>
            <a:round/>
            <a:headEnd/>
            <a:tailEnd type="triangle" w="med" len="med"/>
          </a:ln>
        </p:spPr>
        <p:txBody>
          <a:bodyPr/>
          <a:lstStyle/>
          <a:p>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Line 7"/>
          <p:cNvSpPr>
            <a:spLocks noChangeShapeType="1"/>
          </p:cNvSpPr>
          <p:nvPr/>
        </p:nvSpPr>
        <p:spPr bwMode="auto">
          <a:xfrm>
            <a:off x="1600200" y="2667000"/>
            <a:ext cx="990600" cy="457200"/>
          </a:xfrm>
          <a:prstGeom prst="line">
            <a:avLst/>
          </a:prstGeom>
          <a:noFill/>
          <a:ln w="12700">
            <a:solidFill>
              <a:srgbClr val="800080"/>
            </a:solidFill>
            <a:round/>
            <a:headEnd/>
            <a:tailEnd type="triangle" w="med" len="med"/>
          </a:ln>
        </p:spPr>
        <p:txBody>
          <a:bodyPr/>
          <a:lstStyle/>
          <a:p>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a:spLocks noChangeArrowheads="1"/>
          </p:cNvSpPr>
          <p:nvPr/>
        </p:nvSpPr>
        <p:spPr bwMode="auto">
          <a:xfrm>
            <a:off x="2057400" y="1219200"/>
            <a:ext cx="1981200" cy="1219200"/>
          </a:xfrm>
          <a:prstGeom prst="rect">
            <a:avLst/>
          </a:prstGeom>
          <a:noFill/>
          <a:ln w="9525">
            <a:noFill/>
            <a:miter lim="800000"/>
            <a:headEnd/>
            <a:tailEnd/>
          </a:ln>
        </p:spPr>
        <p:txBody>
          <a:bodyPr/>
          <a:lstStyle/>
          <a:p>
            <a:pPr algn="ctr"/>
            <a:r>
              <a:rPr lang="en-US" sz="1600" b="1" dirty="0" smtClean="0">
                <a:solidFill>
                  <a:srgbClr val="800080"/>
                </a:solidFill>
                <a:latin typeface="Tahoma" pitchFamily="34" charset="0"/>
              </a:rPr>
              <a:t> Group 1</a:t>
            </a:r>
            <a:endParaRPr lang="en-US" sz="1600" b="1" dirty="0">
              <a:solidFill>
                <a:srgbClr val="800080"/>
              </a:solidFill>
              <a:latin typeface="Tahoma" pitchFamily="34" charset="0"/>
            </a:endParaRPr>
          </a:p>
          <a:p>
            <a:pPr algn="ctr"/>
            <a:r>
              <a:rPr lang="en-US" sz="1600" b="1" dirty="0">
                <a:solidFill>
                  <a:srgbClr val="800080"/>
                </a:solidFill>
                <a:latin typeface="Tahoma" pitchFamily="34" charset="0"/>
              </a:rPr>
              <a:t>5</a:t>
            </a:r>
            <a:r>
              <a:rPr lang="en-US" sz="1600" b="1" dirty="0" smtClean="0">
                <a:solidFill>
                  <a:srgbClr val="800080"/>
                </a:solidFill>
                <a:latin typeface="Tahoma" pitchFamily="34" charset="0"/>
              </a:rPr>
              <a:t> Rabbits</a:t>
            </a:r>
            <a:endParaRPr lang="en-US" sz="1600" b="1" dirty="0">
              <a:solidFill>
                <a:srgbClr val="800080"/>
              </a:solidFill>
              <a:latin typeface="Tahoma" pitchFamily="34" charset="0"/>
            </a:endParaRPr>
          </a:p>
        </p:txBody>
      </p:sp>
      <p:sp>
        <p:nvSpPr>
          <p:cNvPr id="10" name="Rectangle 9"/>
          <p:cNvSpPr>
            <a:spLocks noChangeArrowheads="1"/>
          </p:cNvSpPr>
          <p:nvPr/>
        </p:nvSpPr>
        <p:spPr bwMode="auto">
          <a:xfrm>
            <a:off x="2133600" y="2819400"/>
            <a:ext cx="1981200" cy="1828800"/>
          </a:xfrm>
          <a:prstGeom prst="rect">
            <a:avLst/>
          </a:prstGeom>
          <a:noFill/>
          <a:ln w="9525">
            <a:noFill/>
            <a:miter lim="800000"/>
            <a:headEnd/>
            <a:tailEnd/>
          </a:ln>
        </p:spPr>
        <p:txBody>
          <a:bodyPr/>
          <a:lstStyle/>
          <a:p>
            <a:pPr algn="ctr"/>
            <a:r>
              <a:rPr lang="en-US" sz="1600" b="1" dirty="0" smtClean="0">
                <a:solidFill>
                  <a:srgbClr val="800080"/>
                </a:solidFill>
                <a:latin typeface="Tahoma" pitchFamily="34" charset="0"/>
              </a:rPr>
              <a:t>Group 2</a:t>
            </a:r>
            <a:endParaRPr lang="en-US" sz="1600" b="1" dirty="0">
              <a:solidFill>
                <a:srgbClr val="800080"/>
              </a:solidFill>
              <a:latin typeface="Tahoma" pitchFamily="34" charset="0"/>
            </a:endParaRPr>
          </a:p>
          <a:p>
            <a:pPr algn="ctr"/>
            <a:r>
              <a:rPr lang="en-US" sz="1600" b="1" dirty="0">
                <a:solidFill>
                  <a:srgbClr val="800080"/>
                </a:solidFill>
                <a:latin typeface="Tahoma" pitchFamily="34" charset="0"/>
              </a:rPr>
              <a:t>5</a:t>
            </a:r>
            <a:r>
              <a:rPr lang="en-US" sz="1600" b="1" dirty="0" smtClean="0">
                <a:solidFill>
                  <a:srgbClr val="800080"/>
                </a:solidFill>
                <a:latin typeface="Tahoma" pitchFamily="34" charset="0"/>
              </a:rPr>
              <a:t> Rabbits</a:t>
            </a:r>
            <a:endParaRPr lang="en-US" sz="1600" b="1" dirty="0">
              <a:solidFill>
                <a:srgbClr val="800080"/>
              </a:solidFill>
              <a:latin typeface="Tahoma" pitchFamily="34" charset="0"/>
            </a:endParaRPr>
          </a:p>
        </p:txBody>
      </p:sp>
      <p:sp>
        <p:nvSpPr>
          <p:cNvPr id="11" name="Line 7"/>
          <p:cNvSpPr>
            <a:spLocks noChangeShapeType="1"/>
          </p:cNvSpPr>
          <p:nvPr/>
        </p:nvSpPr>
        <p:spPr bwMode="auto">
          <a:xfrm>
            <a:off x="3657600" y="1524000"/>
            <a:ext cx="457200" cy="0"/>
          </a:xfrm>
          <a:prstGeom prst="line">
            <a:avLst/>
          </a:prstGeom>
          <a:noFill/>
          <a:ln w="12700">
            <a:solidFill>
              <a:srgbClr val="800080"/>
            </a:solidFill>
            <a:round/>
            <a:headEnd/>
            <a:tailEnd type="triangle" w="med" len="med"/>
          </a:ln>
        </p:spPr>
        <p:txBody>
          <a:bodyPr/>
          <a:lstStyle/>
          <a:p>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Line 7"/>
          <p:cNvSpPr>
            <a:spLocks noChangeShapeType="1"/>
          </p:cNvSpPr>
          <p:nvPr/>
        </p:nvSpPr>
        <p:spPr bwMode="auto">
          <a:xfrm>
            <a:off x="3733800" y="3048000"/>
            <a:ext cx="457200" cy="0"/>
          </a:xfrm>
          <a:prstGeom prst="line">
            <a:avLst/>
          </a:prstGeom>
          <a:noFill/>
          <a:ln w="12700">
            <a:solidFill>
              <a:srgbClr val="800080"/>
            </a:solidFill>
            <a:round/>
            <a:headEnd/>
            <a:tailEnd type="triangle" w="med" len="med"/>
          </a:ln>
        </p:spPr>
        <p:txBody>
          <a:bodyPr/>
          <a:lstStyle/>
          <a:p>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Rectangle 12"/>
          <p:cNvSpPr>
            <a:spLocks noChangeArrowheads="1"/>
          </p:cNvSpPr>
          <p:nvPr/>
        </p:nvSpPr>
        <p:spPr bwMode="auto">
          <a:xfrm>
            <a:off x="4038600" y="1219200"/>
            <a:ext cx="1981200" cy="1219200"/>
          </a:xfrm>
          <a:prstGeom prst="rect">
            <a:avLst/>
          </a:prstGeom>
          <a:noFill/>
          <a:ln w="9525">
            <a:noFill/>
            <a:miter lim="800000"/>
            <a:headEnd/>
            <a:tailEnd/>
          </a:ln>
        </p:spPr>
        <p:txBody>
          <a:bodyPr/>
          <a:lstStyle/>
          <a:p>
            <a:pPr algn="ctr"/>
            <a:r>
              <a:rPr lang="en-US" sz="1600" b="1" dirty="0" smtClean="0">
                <a:solidFill>
                  <a:srgbClr val="800080"/>
                </a:solidFill>
                <a:latin typeface="Tahoma" pitchFamily="34" charset="0"/>
              </a:rPr>
              <a:t> Treatment 1</a:t>
            </a:r>
            <a:endParaRPr lang="en-US" sz="1600" b="1" dirty="0">
              <a:solidFill>
                <a:srgbClr val="800080"/>
              </a:solidFill>
              <a:latin typeface="Tahoma" pitchFamily="34" charset="0"/>
            </a:endParaRPr>
          </a:p>
          <a:p>
            <a:pPr algn="ctr"/>
            <a:r>
              <a:rPr lang="en-US" sz="1600" b="1" dirty="0" err="1" smtClean="0">
                <a:solidFill>
                  <a:srgbClr val="800080"/>
                </a:solidFill>
                <a:latin typeface="Tahoma" pitchFamily="34" charset="0"/>
              </a:rPr>
              <a:t>Hippity</a:t>
            </a:r>
            <a:r>
              <a:rPr lang="en-US" sz="1600" b="1" dirty="0" smtClean="0">
                <a:solidFill>
                  <a:srgbClr val="800080"/>
                </a:solidFill>
                <a:latin typeface="Tahoma" pitchFamily="34" charset="0"/>
              </a:rPr>
              <a:t> Hop Food</a:t>
            </a:r>
            <a:endParaRPr lang="en-US" sz="1600" b="1" dirty="0">
              <a:solidFill>
                <a:srgbClr val="800080"/>
              </a:solidFill>
              <a:latin typeface="Tahoma" pitchFamily="34" charset="0"/>
            </a:endParaRPr>
          </a:p>
        </p:txBody>
      </p:sp>
      <p:sp>
        <p:nvSpPr>
          <p:cNvPr id="14" name="Rectangle 13"/>
          <p:cNvSpPr>
            <a:spLocks noChangeArrowheads="1"/>
          </p:cNvSpPr>
          <p:nvPr/>
        </p:nvSpPr>
        <p:spPr bwMode="auto">
          <a:xfrm>
            <a:off x="4114800" y="2743200"/>
            <a:ext cx="1981200" cy="1219200"/>
          </a:xfrm>
          <a:prstGeom prst="rect">
            <a:avLst/>
          </a:prstGeom>
          <a:noFill/>
          <a:ln w="9525">
            <a:noFill/>
            <a:miter lim="800000"/>
            <a:headEnd/>
            <a:tailEnd/>
          </a:ln>
        </p:spPr>
        <p:txBody>
          <a:bodyPr/>
          <a:lstStyle/>
          <a:p>
            <a:pPr algn="ctr"/>
            <a:r>
              <a:rPr lang="en-US" sz="1600" b="1" dirty="0" smtClean="0">
                <a:solidFill>
                  <a:srgbClr val="800080"/>
                </a:solidFill>
                <a:latin typeface="Tahoma" pitchFamily="34" charset="0"/>
              </a:rPr>
              <a:t> Treatment 2</a:t>
            </a:r>
            <a:endParaRPr lang="en-US" sz="1600" b="1" dirty="0">
              <a:solidFill>
                <a:srgbClr val="800080"/>
              </a:solidFill>
              <a:latin typeface="Tahoma" pitchFamily="34" charset="0"/>
            </a:endParaRPr>
          </a:p>
          <a:p>
            <a:pPr algn="ctr"/>
            <a:r>
              <a:rPr lang="en-US" sz="1600" b="1" dirty="0" smtClean="0">
                <a:solidFill>
                  <a:srgbClr val="800080"/>
                </a:solidFill>
                <a:latin typeface="Tahoma" pitchFamily="34" charset="0"/>
              </a:rPr>
              <a:t>Placebo</a:t>
            </a:r>
            <a:endParaRPr lang="en-US" sz="1600" b="1" dirty="0">
              <a:solidFill>
                <a:srgbClr val="800080"/>
              </a:solidFill>
              <a:latin typeface="Tahoma" pitchFamily="34" charset="0"/>
            </a:endParaRPr>
          </a:p>
        </p:txBody>
      </p:sp>
      <p:sp>
        <p:nvSpPr>
          <p:cNvPr id="15" name="Rectangle 14"/>
          <p:cNvSpPr/>
          <p:nvPr/>
        </p:nvSpPr>
        <p:spPr>
          <a:xfrm>
            <a:off x="76200" y="3678704"/>
            <a:ext cx="9067800" cy="1938992"/>
          </a:xfrm>
          <a:prstGeom prst="rect">
            <a:avLst/>
          </a:prstGeom>
        </p:spPr>
        <p:txBody>
          <a:bodyPr wrap="square">
            <a:spAutoFit/>
          </a:bodyPr>
          <a:lstStyle/>
          <a:p>
            <a:r>
              <a:rPr lang="en-US" dirty="0">
                <a:solidFill>
                  <a:srgbClr val="800080"/>
                </a:solidFill>
                <a:latin typeface="Tahoma" pitchFamily="34" charset="0"/>
              </a:rPr>
              <a:t>* </a:t>
            </a:r>
            <a:r>
              <a:rPr lang="en-US" dirty="0" smtClean="0">
                <a:solidFill>
                  <a:srgbClr val="800080"/>
                </a:solidFill>
                <a:latin typeface="Tahoma" pitchFamily="34" charset="0"/>
              </a:rPr>
              <a:t>Assign </a:t>
            </a:r>
            <a:r>
              <a:rPr lang="en-US" dirty="0">
                <a:solidFill>
                  <a:srgbClr val="800080"/>
                </a:solidFill>
                <a:latin typeface="Tahoma" pitchFamily="34" charset="0"/>
              </a:rPr>
              <a:t>numbers </a:t>
            </a:r>
            <a:r>
              <a:rPr lang="en-US" dirty="0" smtClean="0">
                <a:solidFill>
                  <a:srgbClr val="800080"/>
                </a:solidFill>
                <a:latin typeface="Tahoma" pitchFamily="34" charset="0"/>
              </a:rPr>
              <a:t>to rabbits </a:t>
            </a:r>
            <a:r>
              <a:rPr lang="en-US" dirty="0">
                <a:solidFill>
                  <a:srgbClr val="800080"/>
                </a:solidFill>
                <a:latin typeface="Tahoma" pitchFamily="34" charset="0"/>
              </a:rPr>
              <a:t>(</a:t>
            </a:r>
            <a:r>
              <a:rPr lang="en-US" dirty="0" smtClean="0">
                <a:solidFill>
                  <a:srgbClr val="800080"/>
                </a:solidFill>
                <a:latin typeface="Tahoma" pitchFamily="34" charset="0"/>
              </a:rPr>
              <a:t>01-10).  Write each number on a slip of paper.  Put all papers (make sure they are the same size) in a hat, mix up the slips and then draw numbers.  The first 5 </a:t>
            </a:r>
            <a:r>
              <a:rPr lang="en-US" dirty="0">
                <a:solidFill>
                  <a:srgbClr val="800080"/>
                </a:solidFill>
                <a:latin typeface="Tahoma" pitchFamily="34" charset="0"/>
              </a:rPr>
              <a:t>are assigned to the treatment group.  The remainder were placed into the placebo group.</a:t>
            </a:r>
          </a:p>
        </p:txBody>
      </p:sp>
      <p:sp>
        <p:nvSpPr>
          <p:cNvPr id="16" name="Line 7"/>
          <p:cNvSpPr>
            <a:spLocks noChangeShapeType="1"/>
          </p:cNvSpPr>
          <p:nvPr/>
        </p:nvSpPr>
        <p:spPr bwMode="auto">
          <a:xfrm>
            <a:off x="5943600" y="1371600"/>
            <a:ext cx="685800" cy="457200"/>
          </a:xfrm>
          <a:prstGeom prst="line">
            <a:avLst/>
          </a:prstGeom>
          <a:noFill/>
          <a:ln w="12700">
            <a:solidFill>
              <a:srgbClr val="800080"/>
            </a:solidFill>
            <a:round/>
            <a:headEnd/>
            <a:tailEnd type="triangle" w="med" len="med"/>
          </a:ln>
        </p:spPr>
        <p:txBody>
          <a:bodyPr/>
          <a:lstStyle/>
          <a:p>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Line 7"/>
          <p:cNvSpPr>
            <a:spLocks noChangeShapeType="1"/>
          </p:cNvSpPr>
          <p:nvPr/>
        </p:nvSpPr>
        <p:spPr bwMode="auto">
          <a:xfrm flipV="1">
            <a:off x="5715000" y="2819400"/>
            <a:ext cx="990600" cy="381000"/>
          </a:xfrm>
          <a:prstGeom prst="line">
            <a:avLst/>
          </a:prstGeom>
          <a:noFill/>
          <a:ln w="12700">
            <a:solidFill>
              <a:srgbClr val="800080"/>
            </a:solidFill>
            <a:round/>
            <a:headEnd/>
            <a:tailEnd type="triangle" w="med" len="med"/>
          </a:ln>
        </p:spPr>
        <p:txBody>
          <a:bodyPr/>
          <a:lstStyle/>
          <a:p>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 name="Rectangle 17"/>
          <p:cNvSpPr>
            <a:spLocks noChangeArrowheads="1"/>
          </p:cNvSpPr>
          <p:nvPr/>
        </p:nvSpPr>
        <p:spPr bwMode="auto">
          <a:xfrm>
            <a:off x="6248400" y="1905000"/>
            <a:ext cx="1981200" cy="1219200"/>
          </a:xfrm>
          <a:prstGeom prst="rect">
            <a:avLst/>
          </a:prstGeom>
          <a:noFill/>
          <a:ln w="9525">
            <a:noFill/>
            <a:miter lim="800000"/>
            <a:headEnd/>
            <a:tailEnd/>
          </a:ln>
        </p:spPr>
        <p:txBody>
          <a:bodyPr/>
          <a:lstStyle/>
          <a:p>
            <a:pPr algn="ctr"/>
            <a:r>
              <a:rPr lang="en-US" sz="1600" b="1" dirty="0" smtClean="0">
                <a:solidFill>
                  <a:srgbClr val="800080"/>
                </a:solidFill>
                <a:latin typeface="Tahoma" pitchFamily="34" charset="0"/>
              </a:rPr>
              <a:t>Compare</a:t>
            </a:r>
          </a:p>
          <a:p>
            <a:pPr algn="ctr"/>
            <a:r>
              <a:rPr lang="en-US" sz="1600" b="1" dirty="0" smtClean="0">
                <a:solidFill>
                  <a:srgbClr val="800080"/>
                </a:solidFill>
                <a:latin typeface="Tahoma" pitchFamily="34" charset="0"/>
              </a:rPr>
              <a:t>Growth</a:t>
            </a:r>
            <a:endParaRPr lang="en-US" sz="1600" b="1" dirty="0">
              <a:solidFill>
                <a:srgbClr val="800080"/>
              </a:solidFill>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3"/>
          <p:cNvGrpSpPr>
            <a:grpSpLocks/>
          </p:cNvGrpSpPr>
          <p:nvPr/>
        </p:nvGrpSpPr>
        <p:grpSpPr bwMode="auto">
          <a:xfrm>
            <a:off x="1524000" y="2514600"/>
            <a:ext cx="2965450" cy="3733800"/>
            <a:chOff x="960" y="1584"/>
            <a:chExt cx="1868" cy="2352"/>
          </a:xfrm>
        </p:grpSpPr>
        <p:sp>
          <p:nvSpPr>
            <p:cNvPr id="15365" name="AutoShape 4" descr="Dashed vertical"/>
            <p:cNvSpPr>
              <a:spLocks noChangeArrowheads="1"/>
            </p:cNvSpPr>
            <p:nvPr/>
          </p:nvSpPr>
          <p:spPr bwMode="auto">
            <a:xfrm flipH="1">
              <a:off x="960" y="1584"/>
              <a:ext cx="1584" cy="2352"/>
            </a:xfrm>
            <a:prstGeom prst="cube">
              <a:avLst>
                <a:gd name="adj" fmla="val 11991"/>
              </a:avLst>
            </a:prstGeom>
            <a:pattFill prst="dashVert">
              <a:fgClr>
                <a:srgbClr val="00FF00"/>
              </a:fgClr>
              <a:bgClr>
                <a:srgbClr val="00FF99"/>
              </a:bgClr>
            </a:pattFill>
            <a:ln w="9525">
              <a:solidFill>
                <a:schemeClr val="tx1"/>
              </a:solidFill>
              <a:miter lim="800000"/>
              <a:headEnd/>
              <a:tailEnd/>
            </a:ln>
          </p:spPr>
          <p:txBody>
            <a:bodyPr wrap="none" anchor="ctr"/>
            <a:lstStyle/>
            <a:p>
              <a:endParaRPr lang="en-US"/>
            </a:p>
          </p:txBody>
        </p:sp>
        <p:sp>
          <p:nvSpPr>
            <p:cNvPr id="15366" name="WordArt 5"/>
            <p:cNvSpPr>
              <a:spLocks noChangeArrowheads="1" noChangeShapeType="1" noTextEdit="1"/>
            </p:cNvSpPr>
            <p:nvPr/>
          </p:nvSpPr>
          <p:spPr bwMode="auto">
            <a:xfrm rot="-1239085">
              <a:off x="1104" y="2160"/>
              <a:ext cx="1524" cy="702"/>
            </a:xfrm>
            <a:prstGeom prst="rect">
              <a:avLst/>
            </a:prstGeom>
          </p:spPr>
          <p:txBody>
            <a:bodyPr wrap="none" fromWordArt="1">
              <a:prstTxWarp prst="textSlantUp">
                <a:avLst>
                  <a:gd name="adj" fmla="val 55556"/>
                </a:avLst>
              </a:prstTxWarp>
            </a:bodyPr>
            <a:lstStyle/>
            <a:p>
              <a:pPr algn="ctr"/>
              <a:r>
                <a:rPr lang="en-US" sz="3600" kern="10">
                  <a:ln w="9525">
                    <a:solidFill>
                      <a:schemeClr val="tx1"/>
                    </a:solidFill>
                    <a:round/>
                    <a:headEnd/>
                    <a:tailEnd/>
                  </a:ln>
                  <a:latin typeface="Forte"/>
                </a:rPr>
                <a:t>Hippity Hop</a:t>
              </a:r>
            </a:p>
          </p:txBody>
        </p:sp>
        <p:sp>
          <p:nvSpPr>
            <p:cNvPr id="15367" name="Text Box 6"/>
            <p:cNvSpPr txBox="1">
              <a:spLocks noChangeArrowheads="1"/>
            </p:cNvSpPr>
            <p:nvPr/>
          </p:nvSpPr>
          <p:spPr bwMode="auto">
            <a:xfrm>
              <a:off x="1532" y="2855"/>
              <a:ext cx="1296" cy="212"/>
            </a:xfrm>
            <a:prstGeom prst="rect">
              <a:avLst/>
            </a:prstGeom>
            <a:noFill/>
            <a:ln w="9525">
              <a:noFill/>
              <a:miter lim="800000"/>
              <a:headEnd/>
              <a:tailEnd/>
            </a:ln>
          </p:spPr>
          <p:txBody>
            <a:bodyPr>
              <a:spAutoFit/>
            </a:bodyPr>
            <a:lstStyle/>
            <a:p>
              <a:r>
                <a:rPr lang="en-US" sz="1600" b="1">
                  <a:latin typeface="Times New Roman" pitchFamily="18" charset="0"/>
                </a:rPr>
                <a:t>Rabbit Food</a:t>
              </a:r>
            </a:p>
          </p:txBody>
        </p:sp>
      </p:grpSp>
      <p:sp>
        <p:nvSpPr>
          <p:cNvPr id="47111" name="AutoShape 7"/>
          <p:cNvSpPr>
            <a:spLocks noChangeArrowheads="1"/>
          </p:cNvSpPr>
          <p:nvPr/>
        </p:nvSpPr>
        <p:spPr bwMode="auto">
          <a:xfrm>
            <a:off x="4495800" y="381000"/>
            <a:ext cx="4419600" cy="5105400"/>
          </a:xfrm>
          <a:prstGeom prst="wedgeRoundRectCallout">
            <a:avLst>
              <a:gd name="adj1" fmla="val -71227"/>
              <a:gd name="adj2" fmla="val -9856"/>
              <a:gd name="adj3" fmla="val 16667"/>
            </a:avLst>
          </a:prstGeom>
          <a:solidFill>
            <a:srgbClr val="FF5050"/>
          </a:solidFill>
          <a:ln w="9525">
            <a:solidFill>
              <a:schemeClr val="tx1"/>
            </a:solidFill>
            <a:miter lim="800000"/>
            <a:headEnd/>
            <a:tailEnd/>
          </a:ln>
        </p:spPr>
        <p:txBody>
          <a:bodyPr/>
          <a:lstStyle/>
          <a:p>
            <a:pPr algn="ctr">
              <a:spcBef>
                <a:spcPct val="0"/>
              </a:spcBef>
            </a:pPr>
            <a:r>
              <a:rPr lang="en-US" sz="4000" b="1">
                <a:solidFill>
                  <a:srgbClr val="000066"/>
                </a:solidFill>
              </a:rPr>
              <a:t>Hippity Hop Rabbit Food makes fur soft and shiny, &amp; increases energy for </a:t>
            </a:r>
            <a:r>
              <a:rPr lang="en-US" sz="4000" b="1" u="sng">
                <a:solidFill>
                  <a:srgbClr val="66FF33"/>
                </a:solidFill>
              </a:rPr>
              <a:t>ALL</a:t>
            </a:r>
            <a:r>
              <a:rPr lang="en-US" sz="4000" b="1">
                <a:solidFill>
                  <a:srgbClr val="000066"/>
                </a:solidFill>
              </a:rPr>
              <a:t> types of rabbits!</a:t>
            </a:r>
          </a:p>
        </p:txBody>
      </p:sp>
      <p:sp>
        <p:nvSpPr>
          <p:cNvPr id="47114" name="AutoShape 10"/>
          <p:cNvSpPr>
            <a:spLocks noChangeArrowheads="1"/>
          </p:cNvSpPr>
          <p:nvPr/>
        </p:nvSpPr>
        <p:spPr bwMode="auto">
          <a:xfrm>
            <a:off x="5638800" y="5181600"/>
            <a:ext cx="2895600" cy="1219200"/>
          </a:xfrm>
          <a:prstGeom prst="cloudCallout">
            <a:avLst>
              <a:gd name="adj1" fmla="val -64694"/>
              <a:gd name="adj2" fmla="val -82162"/>
            </a:avLst>
          </a:prstGeom>
          <a:solidFill>
            <a:srgbClr val="99FFCC"/>
          </a:solidFill>
          <a:ln w="9525">
            <a:solidFill>
              <a:schemeClr val="tx1"/>
            </a:solidFill>
            <a:round/>
            <a:headEnd/>
            <a:tailEnd/>
          </a:ln>
        </p:spPr>
        <p:txBody>
          <a:bodyPr/>
          <a:lstStyle/>
          <a:p>
            <a:pPr algn="ctr">
              <a:spcBef>
                <a:spcPct val="0"/>
              </a:spcBef>
            </a:pPr>
            <a:r>
              <a:rPr lang="en-US" b="1" dirty="0">
                <a:solidFill>
                  <a:srgbClr val="800080"/>
                </a:solidFill>
              </a:rPr>
              <a:t>Can I make this claim?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animBg="1"/>
      <p:bldP spid="471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57200" y="228600"/>
            <a:ext cx="8686800" cy="2308324"/>
          </a:xfrm>
          <a:prstGeom prst="rect">
            <a:avLst/>
          </a:prstGeom>
          <a:noFill/>
          <a:ln w="9525">
            <a:noFill/>
            <a:miter lim="800000"/>
            <a:headEnd/>
            <a:tailEnd/>
          </a:ln>
        </p:spPr>
        <p:txBody>
          <a:bodyPr>
            <a:spAutoFit/>
          </a:bodyPr>
          <a:lstStyle/>
          <a:p>
            <a:r>
              <a:rPr lang="en-US" dirty="0" smtClean="0">
                <a:solidFill>
                  <a:srgbClr val="000066"/>
                </a:solidFill>
              </a:rPr>
              <a:t>Example: </a:t>
            </a:r>
            <a:r>
              <a:rPr lang="en-US" dirty="0">
                <a:solidFill>
                  <a:srgbClr val="000066"/>
                </a:solidFill>
              </a:rPr>
              <a:t>A farm-product manufacturer wants to determine if the yield of a crop is different when the soil is treated  with three different types of fertilizers.  Fifteen similar plots of land are planted with the same type of seed but are fertilized differently.  At the end of the growing season, the mean yield from the sample plots is compared.</a:t>
            </a:r>
          </a:p>
        </p:txBody>
      </p:sp>
      <p:sp>
        <p:nvSpPr>
          <p:cNvPr id="18435" name="Text Box 3"/>
          <p:cNvSpPr txBox="1">
            <a:spLocks noChangeArrowheads="1"/>
          </p:cNvSpPr>
          <p:nvPr/>
        </p:nvSpPr>
        <p:spPr bwMode="auto">
          <a:xfrm>
            <a:off x="381000" y="2590800"/>
            <a:ext cx="4076700" cy="2759075"/>
          </a:xfrm>
          <a:prstGeom prst="rect">
            <a:avLst/>
          </a:prstGeom>
          <a:noFill/>
          <a:ln w="9525">
            <a:noFill/>
            <a:miter lim="800000"/>
            <a:headEnd/>
            <a:tailEnd/>
          </a:ln>
        </p:spPr>
        <p:txBody>
          <a:bodyPr>
            <a:spAutoFit/>
          </a:bodyPr>
          <a:lstStyle/>
          <a:p>
            <a:r>
              <a:rPr lang="en-US" sz="2500" dirty="0">
                <a:solidFill>
                  <a:srgbClr val="000066"/>
                </a:solidFill>
              </a:rPr>
              <a:t>Experimental units?</a:t>
            </a:r>
          </a:p>
          <a:p>
            <a:r>
              <a:rPr lang="en-US" sz="2500" dirty="0">
                <a:solidFill>
                  <a:srgbClr val="000066"/>
                </a:solidFill>
              </a:rPr>
              <a:t>Factors?</a:t>
            </a:r>
          </a:p>
          <a:p>
            <a:r>
              <a:rPr lang="en-US" sz="2500" dirty="0">
                <a:solidFill>
                  <a:srgbClr val="000066"/>
                </a:solidFill>
              </a:rPr>
              <a:t>Levels?</a:t>
            </a:r>
          </a:p>
          <a:p>
            <a:r>
              <a:rPr lang="en-US" sz="2500" dirty="0">
                <a:solidFill>
                  <a:srgbClr val="000066"/>
                </a:solidFill>
              </a:rPr>
              <a:t>Response variable?</a:t>
            </a:r>
          </a:p>
          <a:p>
            <a:r>
              <a:rPr lang="en-US" sz="2500" dirty="0">
                <a:solidFill>
                  <a:srgbClr val="000066"/>
                </a:solidFill>
              </a:rPr>
              <a:t>How many treatments?</a:t>
            </a:r>
            <a:endParaRPr lang="en-US" sz="3000" dirty="0">
              <a:solidFill>
                <a:srgbClr val="000066"/>
              </a:solidFill>
            </a:endParaRPr>
          </a:p>
        </p:txBody>
      </p:sp>
      <p:sp>
        <p:nvSpPr>
          <p:cNvPr id="17412" name="Text Box 4"/>
          <p:cNvSpPr txBox="1">
            <a:spLocks noChangeArrowheads="1"/>
          </p:cNvSpPr>
          <p:nvPr/>
        </p:nvSpPr>
        <p:spPr bwMode="auto">
          <a:xfrm>
            <a:off x="4837113" y="2649537"/>
            <a:ext cx="3922712" cy="457200"/>
          </a:xfrm>
          <a:prstGeom prst="rect">
            <a:avLst/>
          </a:prstGeom>
          <a:noFill/>
          <a:ln w="9525">
            <a:noFill/>
            <a:miter lim="800000"/>
            <a:headEnd/>
            <a:tailEnd/>
          </a:ln>
        </p:spPr>
        <p:txBody>
          <a:bodyPr>
            <a:spAutoFit/>
          </a:bodyPr>
          <a:lstStyle/>
          <a:p>
            <a:r>
              <a:rPr lang="en-US" b="1" dirty="0">
                <a:solidFill>
                  <a:srgbClr val="FF5050"/>
                </a:solidFill>
              </a:rPr>
              <a:t>Plots of land</a:t>
            </a:r>
          </a:p>
        </p:txBody>
      </p:sp>
      <p:sp>
        <p:nvSpPr>
          <p:cNvPr id="17413" name="Text Box 5"/>
          <p:cNvSpPr txBox="1">
            <a:spLocks noChangeArrowheads="1"/>
          </p:cNvSpPr>
          <p:nvPr/>
        </p:nvSpPr>
        <p:spPr bwMode="auto">
          <a:xfrm>
            <a:off x="4837113" y="3259137"/>
            <a:ext cx="4076700" cy="457200"/>
          </a:xfrm>
          <a:prstGeom prst="rect">
            <a:avLst/>
          </a:prstGeom>
          <a:noFill/>
          <a:ln w="9525">
            <a:noFill/>
            <a:miter lim="800000"/>
            <a:headEnd/>
            <a:tailEnd/>
          </a:ln>
        </p:spPr>
        <p:txBody>
          <a:bodyPr>
            <a:spAutoFit/>
          </a:bodyPr>
          <a:lstStyle/>
          <a:p>
            <a:r>
              <a:rPr lang="en-US" b="1">
                <a:solidFill>
                  <a:srgbClr val="FF5050"/>
                </a:solidFill>
              </a:rPr>
              <a:t>Type of fertilizer</a:t>
            </a:r>
          </a:p>
        </p:txBody>
      </p:sp>
      <p:sp>
        <p:nvSpPr>
          <p:cNvPr id="17414" name="Text Box 6"/>
          <p:cNvSpPr txBox="1">
            <a:spLocks noChangeArrowheads="1"/>
          </p:cNvSpPr>
          <p:nvPr/>
        </p:nvSpPr>
        <p:spPr bwMode="auto">
          <a:xfrm>
            <a:off x="4837113" y="3868737"/>
            <a:ext cx="4306887" cy="457200"/>
          </a:xfrm>
          <a:prstGeom prst="rect">
            <a:avLst/>
          </a:prstGeom>
          <a:noFill/>
          <a:ln w="9525">
            <a:noFill/>
            <a:miter lim="800000"/>
            <a:headEnd/>
            <a:tailEnd/>
          </a:ln>
        </p:spPr>
        <p:txBody>
          <a:bodyPr>
            <a:spAutoFit/>
          </a:bodyPr>
          <a:lstStyle/>
          <a:p>
            <a:r>
              <a:rPr lang="en-US" b="1">
                <a:solidFill>
                  <a:srgbClr val="FF5050"/>
                </a:solidFill>
              </a:rPr>
              <a:t>Fertilizer types A, B, &amp; C</a:t>
            </a:r>
          </a:p>
        </p:txBody>
      </p:sp>
      <p:sp>
        <p:nvSpPr>
          <p:cNvPr id="17415" name="Text Box 7"/>
          <p:cNvSpPr txBox="1">
            <a:spLocks noChangeArrowheads="1"/>
          </p:cNvSpPr>
          <p:nvPr/>
        </p:nvSpPr>
        <p:spPr bwMode="auto">
          <a:xfrm>
            <a:off x="4837113" y="4402137"/>
            <a:ext cx="3922712" cy="457200"/>
          </a:xfrm>
          <a:prstGeom prst="rect">
            <a:avLst/>
          </a:prstGeom>
          <a:noFill/>
          <a:ln w="9525">
            <a:noFill/>
            <a:miter lim="800000"/>
            <a:headEnd/>
            <a:tailEnd/>
          </a:ln>
        </p:spPr>
        <p:txBody>
          <a:bodyPr>
            <a:spAutoFit/>
          </a:bodyPr>
          <a:lstStyle/>
          <a:p>
            <a:r>
              <a:rPr lang="en-US" b="1">
                <a:solidFill>
                  <a:srgbClr val="FF5050"/>
                </a:solidFill>
              </a:rPr>
              <a:t>Yield of crop</a:t>
            </a:r>
          </a:p>
        </p:txBody>
      </p:sp>
      <p:sp>
        <p:nvSpPr>
          <p:cNvPr id="17416" name="Text Box 8"/>
          <p:cNvSpPr txBox="1">
            <a:spLocks noChangeArrowheads="1"/>
          </p:cNvSpPr>
          <p:nvPr/>
        </p:nvSpPr>
        <p:spPr bwMode="auto">
          <a:xfrm>
            <a:off x="4800600" y="4914382"/>
            <a:ext cx="3844925" cy="457200"/>
          </a:xfrm>
          <a:prstGeom prst="rect">
            <a:avLst/>
          </a:prstGeom>
          <a:noFill/>
          <a:ln w="9525">
            <a:noFill/>
            <a:miter lim="800000"/>
            <a:headEnd/>
            <a:tailEnd/>
          </a:ln>
        </p:spPr>
        <p:txBody>
          <a:bodyPr>
            <a:spAutoFit/>
          </a:bodyPr>
          <a:lstStyle/>
          <a:p>
            <a:r>
              <a:rPr lang="en-US" b="1" dirty="0">
                <a:solidFill>
                  <a:srgbClr val="FF5050"/>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P spid="17413" grpId="0" autoUpdateAnimBg="0"/>
      <p:bldP spid="17414" grpId="0" autoUpdateAnimBg="0"/>
      <p:bldP spid="17415" grpId="0" autoUpdateAnimBg="0"/>
      <p:bldP spid="1741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US" sz="7200" b="1" dirty="0" smtClean="0">
                <a:solidFill>
                  <a:srgbClr val="000066"/>
                </a:solidFill>
                <a:latin typeface="ChunkFive Roman" panose="00000500000000000000" pitchFamily="50" charset="0"/>
              </a:rPr>
              <a:t>Definitions:</a:t>
            </a:r>
          </a:p>
        </p:txBody>
      </p:sp>
      <p:sp>
        <p:nvSpPr>
          <p:cNvPr id="3075" name="Rectangle 3"/>
          <p:cNvSpPr>
            <a:spLocks noGrp="1" noChangeArrowheads="1"/>
          </p:cNvSpPr>
          <p:nvPr>
            <p:ph type="body" idx="1"/>
          </p:nvPr>
        </p:nvSpPr>
        <p:spPr>
          <a:xfrm>
            <a:off x="609600" y="1752600"/>
            <a:ext cx="7772400" cy="1038225"/>
          </a:xfrm>
        </p:spPr>
        <p:txBody>
          <a:bodyPr/>
          <a:lstStyle/>
          <a:p>
            <a:pPr marL="609600" indent="-609600" eaLnBrk="1" hangingPunct="1">
              <a:buFontTx/>
              <a:buNone/>
            </a:pPr>
            <a:r>
              <a:rPr lang="en-US" sz="2800" dirty="0" smtClean="0">
                <a:solidFill>
                  <a:srgbClr val="000066"/>
                </a:solidFill>
                <a:latin typeface="Comic Sans MS" pitchFamily="66" charset="0"/>
              </a:rPr>
              <a:t>1) </a:t>
            </a:r>
            <a:r>
              <a:rPr lang="en-US" sz="2800" dirty="0" smtClean="0">
                <a:solidFill>
                  <a:srgbClr val="000066"/>
                </a:solidFill>
                <a:latin typeface="Comic Sans MS" pitchFamily="66" charset="0"/>
              </a:rPr>
              <a:t> </a:t>
            </a:r>
            <a:r>
              <a:rPr lang="en-US" sz="2800" dirty="0" smtClean="0">
                <a:solidFill>
                  <a:srgbClr val="000066"/>
                </a:solidFill>
                <a:latin typeface="ChunkFive Roman" panose="00000500000000000000" pitchFamily="50" charset="0"/>
              </a:rPr>
              <a:t>Observational </a:t>
            </a:r>
            <a:r>
              <a:rPr lang="en-US" sz="2800" dirty="0" smtClean="0">
                <a:solidFill>
                  <a:srgbClr val="000066"/>
                </a:solidFill>
                <a:latin typeface="ChunkFive Roman" panose="00000500000000000000" pitchFamily="50" charset="0"/>
              </a:rPr>
              <a:t>study </a:t>
            </a:r>
            <a:r>
              <a:rPr lang="en-US" sz="2800" dirty="0" smtClean="0">
                <a:solidFill>
                  <a:srgbClr val="000066"/>
                </a:solidFill>
                <a:latin typeface="Comic Sans MS" pitchFamily="66" charset="0"/>
              </a:rPr>
              <a:t>- observe outcomes without imposing any treatment</a:t>
            </a:r>
          </a:p>
        </p:txBody>
      </p:sp>
      <p:sp>
        <p:nvSpPr>
          <p:cNvPr id="3076" name="Text Box 4"/>
          <p:cNvSpPr txBox="1">
            <a:spLocks noChangeArrowheads="1"/>
          </p:cNvSpPr>
          <p:nvPr/>
        </p:nvSpPr>
        <p:spPr bwMode="auto">
          <a:xfrm>
            <a:off x="457200" y="4267200"/>
            <a:ext cx="8077200" cy="954107"/>
          </a:xfrm>
          <a:prstGeom prst="rect">
            <a:avLst/>
          </a:prstGeom>
          <a:noFill/>
          <a:ln w="9525">
            <a:noFill/>
            <a:miter lim="800000"/>
            <a:headEnd/>
            <a:tailEnd/>
          </a:ln>
        </p:spPr>
        <p:txBody>
          <a:bodyPr>
            <a:spAutoFit/>
          </a:bodyPr>
          <a:lstStyle/>
          <a:p>
            <a:pPr marL="514350" indent="-514350"/>
            <a:r>
              <a:rPr lang="en-US" sz="2800" dirty="0">
                <a:solidFill>
                  <a:srgbClr val="000066"/>
                </a:solidFill>
              </a:rPr>
              <a:t>2)</a:t>
            </a:r>
            <a:r>
              <a:rPr lang="en-US" sz="2800" dirty="0">
                <a:solidFill>
                  <a:srgbClr val="000066"/>
                </a:solidFill>
                <a:latin typeface="ChunkFive Roman" panose="00000500000000000000" pitchFamily="50" charset="0"/>
              </a:rPr>
              <a:t> Experiment </a:t>
            </a:r>
            <a:r>
              <a:rPr lang="en-US" sz="2800" dirty="0">
                <a:solidFill>
                  <a:srgbClr val="000066"/>
                </a:solidFill>
              </a:rPr>
              <a:t>- actively impose some treatment in order to observe the response</a:t>
            </a:r>
          </a:p>
        </p:txBody>
      </p:sp>
      <p:sp>
        <p:nvSpPr>
          <p:cNvPr id="5" name="Rectangle 3"/>
          <p:cNvSpPr txBox="1">
            <a:spLocks noChangeArrowheads="1"/>
          </p:cNvSpPr>
          <p:nvPr/>
        </p:nvSpPr>
        <p:spPr bwMode="auto">
          <a:xfrm>
            <a:off x="914400" y="2658279"/>
            <a:ext cx="7772400" cy="13232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Tx/>
              <a:buChar char="-"/>
            </a:pPr>
            <a:r>
              <a:rPr lang="en-US" sz="2400" kern="0" dirty="0" smtClean="0">
                <a:solidFill>
                  <a:srgbClr val="000066"/>
                </a:solidFill>
                <a:latin typeface="Comic Sans MS" panose="030F0702030302020204" pitchFamily="66" charset="0"/>
              </a:rPr>
              <a:t>Retrospective studies collect data from the past</a:t>
            </a:r>
          </a:p>
          <a:p>
            <a:pPr eaLnBrk="1" hangingPunct="1">
              <a:buFontTx/>
              <a:buChar char="-"/>
            </a:pPr>
            <a:r>
              <a:rPr lang="en-US" sz="2400" dirty="0" smtClean="0">
                <a:solidFill>
                  <a:srgbClr val="000066"/>
                </a:solidFill>
                <a:latin typeface="Comic Sans MS" panose="030F0702030302020204" pitchFamily="66" charset="0"/>
              </a:rPr>
              <a:t>Prospective </a:t>
            </a:r>
            <a:r>
              <a:rPr lang="en-US" sz="2400" dirty="0">
                <a:solidFill>
                  <a:srgbClr val="000066"/>
                </a:solidFill>
                <a:latin typeface="Comic Sans MS" panose="030F0702030302020204" pitchFamily="66" charset="0"/>
              </a:rPr>
              <a:t>studies identify subjects in advance and collect data as the events </a:t>
            </a:r>
            <a:r>
              <a:rPr lang="en-US" sz="2400" dirty="0" smtClean="0">
                <a:solidFill>
                  <a:srgbClr val="000066"/>
                </a:solidFill>
                <a:latin typeface="Comic Sans MS" panose="030F0702030302020204" pitchFamily="66" charset="0"/>
              </a:rPr>
              <a:t>unfold</a:t>
            </a:r>
            <a:endParaRPr lang="en-US" sz="2400" kern="0" dirty="0" smtClean="0">
              <a:solidFill>
                <a:srgbClr val="000066"/>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6"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533400" y="609600"/>
            <a:ext cx="8229600" cy="1006475"/>
          </a:xfrm>
          <a:prstGeom prst="rect">
            <a:avLst/>
          </a:prstGeom>
          <a:noFill/>
          <a:ln w="9525">
            <a:noFill/>
            <a:miter lim="800000"/>
            <a:headEnd/>
            <a:tailEnd/>
          </a:ln>
        </p:spPr>
        <p:txBody>
          <a:bodyPr>
            <a:spAutoFit/>
          </a:bodyPr>
          <a:lstStyle/>
          <a:p>
            <a:pPr algn="ctr"/>
            <a:r>
              <a:rPr lang="en-US" sz="3000">
                <a:solidFill>
                  <a:srgbClr val="000066"/>
                </a:solidFill>
              </a:rPr>
              <a:t>I’ve developed a new rabbit food, Hippity Hop.</a:t>
            </a:r>
          </a:p>
        </p:txBody>
      </p:sp>
      <p:grpSp>
        <p:nvGrpSpPr>
          <p:cNvPr id="4099" name="Group 9"/>
          <p:cNvGrpSpPr>
            <a:grpSpLocks/>
          </p:cNvGrpSpPr>
          <p:nvPr/>
        </p:nvGrpSpPr>
        <p:grpSpPr bwMode="auto">
          <a:xfrm>
            <a:off x="1524000" y="2514600"/>
            <a:ext cx="2965450" cy="3733800"/>
            <a:chOff x="960" y="1584"/>
            <a:chExt cx="1868" cy="2352"/>
          </a:xfrm>
        </p:grpSpPr>
        <p:sp>
          <p:nvSpPr>
            <p:cNvPr id="4103" name="AutoShape 5" descr="Dashed vertical"/>
            <p:cNvSpPr>
              <a:spLocks noChangeArrowheads="1"/>
            </p:cNvSpPr>
            <p:nvPr/>
          </p:nvSpPr>
          <p:spPr bwMode="auto">
            <a:xfrm flipH="1">
              <a:off x="960" y="1584"/>
              <a:ext cx="1584" cy="2352"/>
            </a:xfrm>
            <a:prstGeom prst="cube">
              <a:avLst>
                <a:gd name="adj" fmla="val 11991"/>
              </a:avLst>
            </a:prstGeom>
            <a:pattFill prst="dashVert">
              <a:fgClr>
                <a:srgbClr val="00FF00"/>
              </a:fgClr>
              <a:bgClr>
                <a:srgbClr val="00FF99"/>
              </a:bgClr>
            </a:pattFill>
            <a:ln w="9525">
              <a:solidFill>
                <a:schemeClr val="tx1"/>
              </a:solidFill>
              <a:miter lim="800000"/>
              <a:headEnd/>
              <a:tailEnd/>
            </a:ln>
          </p:spPr>
          <p:txBody>
            <a:bodyPr wrap="none" anchor="ctr"/>
            <a:lstStyle/>
            <a:p>
              <a:endParaRPr lang="en-US"/>
            </a:p>
          </p:txBody>
        </p:sp>
        <p:sp>
          <p:nvSpPr>
            <p:cNvPr id="4104" name="WordArt 7"/>
            <p:cNvSpPr>
              <a:spLocks noChangeArrowheads="1" noChangeShapeType="1" noTextEdit="1"/>
            </p:cNvSpPr>
            <p:nvPr/>
          </p:nvSpPr>
          <p:spPr bwMode="auto">
            <a:xfrm rot="-1239085">
              <a:off x="1104" y="2160"/>
              <a:ext cx="1524" cy="702"/>
            </a:xfrm>
            <a:prstGeom prst="rect">
              <a:avLst/>
            </a:prstGeom>
          </p:spPr>
          <p:txBody>
            <a:bodyPr wrap="none" fromWordArt="1">
              <a:prstTxWarp prst="textSlantUp">
                <a:avLst>
                  <a:gd name="adj" fmla="val 55556"/>
                </a:avLst>
              </a:prstTxWarp>
            </a:bodyPr>
            <a:lstStyle/>
            <a:p>
              <a:pPr algn="ctr"/>
              <a:r>
                <a:rPr lang="en-US" sz="3600" kern="10">
                  <a:ln w="9525">
                    <a:solidFill>
                      <a:schemeClr val="tx1"/>
                    </a:solidFill>
                    <a:round/>
                    <a:headEnd/>
                    <a:tailEnd/>
                  </a:ln>
                  <a:latin typeface="Forte"/>
                </a:rPr>
                <a:t>Hippity Hop</a:t>
              </a:r>
            </a:p>
          </p:txBody>
        </p:sp>
        <p:sp>
          <p:nvSpPr>
            <p:cNvPr id="4105" name="Text Box 8"/>
            <p:cNvSpPr txBox="1">
              <a:spLocks noChangeArrowheads="1"/>
            </p:cNvSpPr>
            <p:nvPr/>
          </p:nvSpPr>
          <p:spPr bwMode="auto">
            <a:xfrm>
              <a:off x="1532" y="2855"/>
              <a:ext cx="1296" cy="212"/>
            </a:xfrm>
            <a:prstGeom prst="rect">
              <a:avLst/>
            </a:prstGeom>
            <a:noFill/>
            <a:ln w="9525">
              <a:noFill/>
              <a:miter lim="800000"/>
              <a:headEnd/>
              <a:tailEnd/>
            </a:ln>
          </p:spPr>
          <p:txBody>
            <a:bodyPr>
              <a:spAutoFit/>
            </a:bodyPr>
            <a:lstStyle/>
            <a:p>
              <a:r>
                <a:rPr lang="en-US" sz="1600" b="1">
                  <a:latin typeface="Times New Roman" pitchFamily="18" charset="0"/>
                </a:rPr>
                <a:t>Rabbit Food</a:t>
              </a:r>
            </a:p>
          </p:txBody>
        </p:sp>
      </p:grpSp>
      <p:sp>
        <p:nvSpPr>
          <p:cNvPr id="31754" name="AutoShape 10"/>
          <p:cNvSpPr>
            <a:spLocks noChangeArrowheads="1"/>
          </p:cNvSpPr>
          <p:nvPr/>
        </p:nvSpPr>
        <p:spPr bwMode="auto">
          <a:xfrm>
            <a:off x="5486400" y="1371600"/>
            <a:ext cx="3124200" cy="2286000"/>
          </a:xfrm>
          <a:prstGeom prst="wedgeRoundRectCallout">
            <a:avLst>
              <a:gd name="adj1" fmla="val -88009"/>
              <a:gd name="adj2" fmla="val 67292"/>
              <a:gd name="adj3" fmla="val 16667"/>
            </a:avLst>
          </a:prstGeom>
          <a:solidFill>
            <a:srgbClr val="FF5050"/>
          </a:solidFill>
          <a:ln w="9525">
            <a:solidFill>
              <a:schemeClr val="tx1"/>
            </a:solidFill>
            <a:miter lim="800000"/>
            <a:headEnd/>
            <a:tailEnd/>
          </a:ln>
        </p:spPr>
        <p:txBody>
          <a:bodyPr/>
          <a:lstStyle/>
          <a:p>
            <a:pPr algn="ctr">
              <a:spcBef>
                <a:spcPct val="0"/>
              </a:spcBef>
            </a:pPr>
            <a:r>
              <a:rPr lang="en-US" sz="4000" b="1">
                <a:solidFill>
                  <a:srgbClr val="000066"/>
                </a:solidFill>
              </a:rPr>
              <a:t>Makes fur soft &amp; shiny!</a:t>
            </a:r>
          </a:p>
        </p:txBody>
      </p:sp>
      <p:sp>
        <p:nvSpPr>
          <p:cNvPr id="31755" name="AutoShape 11"/>
          <p:cNvSpPr>
            <a:spLocks noChangeArrowheads="1"/>
          </p:cNvSpPr>
          <p:nvPr/>
        </p:nvSpPr>
        <p:spPr bwMode="auto">
          <a:xfrm>
            <a:off x="4876800" y="3505200"/>
            <a:ext cx="3581400" cy="1524000"/>
          </a:xfrm>
          <a:prstGeom prst="wedgeRoundRectCallout">
            <a:avLst>
              <a:gd name="adj1" fmla="val -71144"/>
              <a:gd name="adj2" fmla="val 26981"/>
              <a:gd name="adj3" fmla="val 16667"/>
            </a:avLst>
          </a:prstGeom>
          <a:solidFill>
            <a:srgbClr val="FF5050"/>
          </a:solidFill>
          <a:ln w="9525">
            <a:solidFill>
              <a:schemeClr val="tx1"/>
            </a:solidFill>
            <a:miter lim="800000"/>
            <a:headEnd/>
            <a:tailEnd/>
          </a:ln>
        </p:spPr>
        <p:txBody>
          <a:bodyPr/>
          <a:lstStyle/>
          <a:p>
            <a:pPr algn="ctr">
              <a:spcBef>
                <a:spcPct val="0"/>
              </a:spcBef>
            </a:pPr>
            <a:r>
              <a:rPr lang="en-US" sz="4000" b="1">
                <a:solidFill>
                  <a:srgbClr val="000066"/>
                </a:solidFill>
              </a:rPr>
              <a:t>Increases energy!</a:t>
            </a:r>
          </a:p>
        </p:txBody>
      </p:sp>
      <p:sp>
        <p:nvSpPr>
          <p:cNvPr id="31756" name="AutoShape 12"/>
          <p:cNvSpPr>
            <a:spLocks noChangeArrowheads="1"/>
          </p:cNvSpPr>
          <p:nvPr/>
        </p:nvSpPr>
        <p:spPr bwMode="auto">
          <a:xfrm>
            <a:off x="4648200" y="4572000"/>
            <a:ext cx="4038600" cy="1981200"/>
          </a:xfrm>
          <a:prstGeom prst="wedgeRoundRectCallout">
            <a:avLst>
              <a:gd name="adj1" fmla="val -80856"/>
              <a:gd name="adj2" fmla="val -25162"/>
              <a:gd name="adj3" fmla="val 16667"/>
            </a:avLst>
          </a:prstGeom>
          <a:solidFill>
            <a:srgbClr val="FF5050"/>
          </a:solidFill>
          <a:ln w="9525">
            <a:solidFill>
              <a:schemeClr val="tx1"/>
            </a:solidFill>
            <a:miter lim="800000"/>
            <a:headEnd/>
            <a:tailEnd/>
          </a:ln>
        </p:spPr>
        <p:txBody>
          <a:bodyPr/>
          <a:lstStyle/>
          <a:p>
            <a:pPr algn="ctr">
              <a:spcBef>
                <a:spcPct val="0"/>
              </a:spcBef>
            </a:pPr>
            <a:r>
              <a:rPr lang="en-US" sz="4000" b="1" dirty="0">
                <a:solidFill>
                  <a:srgbClr val="000066"/>
                </a:solidFill>
              </a:rPr>
              <a:t>100% of daily vitamins &amp; essential oils!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4"/>
                                        </p:tgtEl>
                                        <p:attrNameLst>
                                          <p:attrName>style.visibility</p:attrName>
                                        </p:attrNameLst>
                                      </p:cBhvr>
                                      <p:to>
                                        <p:strVal val="visible"/>
                                      </p:to>
                                    </p:set>
                                  </p:childTnLst>
                                  <p:subTnLst>
                                    <p:set>
                                      <p:cBhvr override="childStyle">
                                        <p:cTn dur="1" fill="hold" display="0" masterRel="nextClick" afterEffect="1"/>
                                        <p:tgtEl>
                                          <p:spTgt spid="3175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5"/>
                                        </p:tgtEl>
                                        <p:attrNameLst>
                                          <p:attrName>style.visibility</p:attrName>
                                        </p:attrNameLst>
                                      </p:cBhvr>
                                      <p:to>
                                        <p:strVal val="visible"/>
                                      </p:to>
                                    </p:set>
                                  </p:childTnLst>
                                  <p:subTnLst>
                                    <p:set>
                                      <p:cBhvr override="childStyle">
                                        <p:cTn dur="1" fill="hold" display="0" masterRel="nextClick" afterEffect="1"/>
                                        <p:tgtEl>
                                          <p:spTgt spid="3175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animBg="1"/>
      <p:bldP spid="31755" grpId="0" animBg="1"/>
      <p:bldP spid="3175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57200" y="381000"/>
            <a:ext cx="8077200" cy="701675"/>
          </a:xfrm>
          <a:prstGeom prst="rect">
            <a:avLst/>
          </a:prstGeom>
          <a:noFill/>
          <a:ln w="9525">
            <a:noFill/>
            <a:miter lim="800000"/>
            <a:headEnd/>
            <a:tailEnd/>
          </a:ln>
        </p:spPr>
        <p:txBody>
          <a:bodyPr>
            <a:spAutoFit/>
          </a:bodyPr>
          <a:lstStyle/>
          <a:p>
            <a:r>
              <a:rPr lang="en-US" sz="4000">
                <a:solidFill>
                  <a:srgbClr val="000066"/>
                </a:solidFill>
              </a:rPr>
              <a:t>Can I just make these claims?</a:t>
            </a:r>
          </a:p>
        </p:txBody>
      </p:sp>
      <p:sp>
        <p:nvSpPr>
          <p:cNvPr id="32771" name="Text Box 3"/>
          <p:cNvSpPr txBox="1">
            <a:spLocks noChangeArrowheads="1"/>
          </p:cNvSpPr>
          <p:nvPr/>
        </p:nvSpPr>
        <p:spPr bwMode="auto">
          <a:xfrm>
            <a:off x="381000" y="1508125"/>
            <a:ext cx="8001000" cy="1311275"/>
          </a:xfrm>
          <a:prstGeom prst="rect">
            <a:avLst/>
          </a:prstGeom>
          <a:noFill/>
          <a:ln w="9525">
            <a:noFill/>
            <a:miter lim="800000"/>
            <a:headEnd/>
            <a:tailEnd/>
          </a:ln>
        </p:spPr>
        <p:txBody>
          <a:bodyPr>
            <a:spAutoFit/>
          </a:bodyPr>
          <a:lstStyle/>
          <a:p>
            <a:r>
              <a:rPr lang="en-US" sz="4000" dirty="0">
                <a:solidFill>
                  <a:srgbClr val="000066"/>
                </a:solidFill>
              </a:rPr>
              <a:t>What must I do to make these claims?</a:t>
            </a:r>
          </a:p>
        </p:txBody>
      </p:sp>
      <p:sp>
        <p:nvSpPr>
          <p:cNvPr id="32772" name="Text Box 4"/>
          <p:cNvSpPr txBox="1">
            <a:spLocks noChangeArrowheads="1"/>
          </p:cNvSpPr>
          <p:nvPr/>
        </p:nvSpPr>
        <p:spPr bwMode="auto">
          <a:xfrm>
            <a:off x="457200" y="2971800"/>
            <a:ext cx="8077200" cy="1311275"/>
          </a:xfrm>
          <a:prstGeom prst="rect">
            <a:avLst/>
          </a:prstGeom>
          <a:noFill/>
          <a:ln w="9525">
            <a:noFill/>
            <a:miter lim="800000"/>
            <a:headEnd/>
            <a:tailEnd/>
          </a:ln>
        </p:spPr>
        <p:txBody>
          <a:bodyPr>
            <a:spAutoFit/>
          </a:bodyPr>
          <a:lstStyle/>
          <a:p>
            <a:r>
              <a:rPr lang="en-US" sz="4000" dirty="0">
                <a:solidFill>
                  <a:srgbClr val="000066"/>
                </a:solidFill>
              </a:rPr>
              <a:t>Who (what) should I test this on?</a:t>
            </a:r>
          </a:p>
        </p:txBody>
      </p:sp>
      <p:sp>
        <p:nvSpPr>
          <p:cNvPr id="32773" name="Text Box 5"/>
          <p:cNvSpPr txBox="1">
            <a:spLocks noChangeArrowheads="1"/>
          </p:cNvSpPr>
          <p:nvPr/>
        </p:nvSpPr>
        <p:spPr bwMode="auto">
          <a:xfrm>
            <a:off x="457200" y="4267200"/>
            <a:ext cx="7620000" cy="701675"/>
          </a:xfrm>
          <a:prstGeom prst="rect">
            <a:avLst/>
          </a:prstGeom>
          <a:noFill/>
          <a:ln w="9525">
            <a:noFill/>
            <a:miter lim="800000"/>
            <a:headEnd/>
            <a:tailEnd/>
          </a:ln>
        </p:spPr>
        <p:txBody>
          <a:bodyPr>
            <a:spAutoFit/>
          </a:bodyPr>
          <a:lstStyle/>
          <a:p>
            <a:r>
              <a:rPr lang="en-US" sz="4000" dirty="0">
                <a:solidFill>
                  <a:srgbClr val="000066"/>
                </a:solidFill>
              </a:rPr>
              <a:t>What do I test?</a:t>
            </a:r>
          </a:p>
        </p:txBody>
      </p:sp>
      <p:sp>
        <p:nvSpPr>
          <p:cNvPr id="32774" name="Text Box 6"/>
          <p:cNvSpPr txBox="1">
            <a:spLocks noChangeArrowheads="1"/>
          </p:cNvSpPr>
          <p:nvPr/>
        </p:nvSpPr>
        <p:spPr bwMode="auto">
          <a:xfrm>
            <a:off x="1905000" y="1143000"/>
            <a:ext cx="5943600" cy="549275"/>
          </a:xfrm>
          <a:prstGeom prst="rect">
            <a:avLst/>
          </a:prstGeom>
          <a:noFill/>
          <a:ln w="9525">
            <a:noFill/>
            <a:miter lim="800000"/>
            <a:headEnd/>
            <a:tailEnd/>
          </a:ln>
        </p:spPr>
        <p:txBody>
          <a:bodyPr>
            <a:spAutoFit/>
          </a:bodyPr>
          <a:lstStyle/>
          <a:p>
            <a:r>
              <a:rPr lang="en-US" sz="3000" b="1">
                <a:solidFill>
                  <a:srgbClr val="FF3300"/>
                </a:solidFill>
              </a:rPr>
              <a:t>NO</a:t>
            </a:r>
          </a:p>
        </p:txBody>
      </p:sp>
      <p:sp>
        <p:nvSpPr>
          <p:cNvPr id="32775" name="Text Box 7"/>
          <p:cNvSpPr txBox="1">
            <a:spLocks noChangeArrowheads="1"/>
          </p:cNvSpPr>
          <p:nvPr/>
        </p:nvSpPr>
        <p:spPr bwMode="auto">
          <a:xfrm>
            <a:off x="1905000" y="2498725"/>
            <a:ext cx="5943600" cy="549275"/>
          </a:xfrm>
          <a:prstGeom prst="rect">
            <a:avLst/>
          </a:prstGeom>
          <a:noFill/>
          <a:ln w="9525">
            <a:noFill/>
            <a:miter lim="800000"/>
            <a:headEnd/>
            <a:tailEnd/>
          </a:ln>
        </p:spPr>
        <p:txBody>
          <a:bodyPr>
            <a:spAutoFit/>
          </a:bodyPr>
          <a:lstStyle/>
          <a:p>
            <a:r>
              <a:rPr lang="en-US" sz="3000" b="1" dirty="0">
                <a:solidFill>
                  <a:srgbClr val="FF3300"/>
                </a:solidFill>
              </a:rPr>
              <a:t>Do an </a:t>
            </a:r>
            <a:r>
              <a:rPr lang="en-US" sz="3000" b="1" dirty="0" smtClean="0">
                <a:solidFill>
                  <a:srgbClr val="FF3300"/>
                </a:solidFill>
              </a:rPr>
              <a:t>experiment to prove it</a:t>
            </a:r>
            <a:endParaRPr lang="en-US" sz="3000" b="1" dirty="0">
              <a:solidFill>
                <a:srgbClr val="FF3300"/>
              </a:solidFill>
            </a:endParaRPr>
          </a:p>
        </p:txBody>
      </p:sp>
      <p:sp>
        <p:nvSpPr>
          <p:cNvPr id="32776" name="Text Box 8"/>
          <p:cNvSpPr txBox="1">
            <a:spLocks noChangeArrowheads="1"/>
          </p:cNvSpPr>
          <p:nvPr/>
        </p:nvSpPr>
        <p:spPr bwMode="auto">
          <a:xfrm>
            <a:off x="1905000" y="3835400"/>
            <a:ext cx="5943600" cy="549275"/>
          </a:xfrm>
          <a:prstGeom prst="rect">
            <a:avLst/>
          </a:prstGeom>
          <a:noFill/>
          <a:ln w="9525">
            <a:noFill/>
            <a:miter lim="800000"/>
            <a:headEnd/>
            <a:tailEnd/>
          </a:ln>
        </p:spPr>
        <p:txBody>
          <a:bodyPr>
            <a:spAutoFit/>
          </a:bodyPr>
          <a:lstStyle/>
          <a:p>
            <a:r>
              <a:rPr lang="en-US" sz="3000" b="1">
                <a:solidFill>
                  <a:srgbClr val="FF3300"/>
                </a:solidFill>
              </a:rPr>
              <a:t>Rabbits</a:t>
            </a:r>
          </a:p>
        </p:txBody>
      </p:sp>
      <p:sp>
        <p:nvSpPr>
          <p:cNvPr id="32777" name="Text Box 9"/>
          <p:cNvSpPr txBox="1">
            <a:spLocks noChangeArrowheads="1"/>
          </p:cNvSpPr>
          <p:nvPr/>
        </p:nvSpPr>
        <p:spPr bwMode="auto">
          <a:xfrm>
            <a:off x="1905000" y="4953000"/>
            <a:ext cx="5943600" cy="549275"/>
          </a:xfrm>
          <a:prstGeom prst="rect">
            <a:avLst/>
          </a:prstGeom>
          <a:noFill/>
          <a:ln w="9525">
            <a:noFill/>
            <a:miter lim="800000"/>
            <a:headEnd/>
            <a:tailEnd/>
          </a:ln>
        </p:spPr>
        <p:txBody>
          <a:bodyPr>
            <a:spAutoFit/>
          </a:bodyPr>
          <a:lstStyle/>
          <a:p>
            <a:r>
              <a:rPr lang="en-US" sz="3000" b="1">
                <a:solidFill>
                  <a:srgbClr val="FF3300"/>
                </a:solidFill>
              </a:rPr>
              <a:t>The type of food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7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2" grpId="0"/>
      <p:bldP spid="32773" grpId="0"/>
      <p:bldP spid="32774" grpId="0"/>
      <p:bldP spid="32775" grpId="0"/>
      <p:bldP spid="32776" grpId="0"/>
      <p:bldP spid="327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09600" y="838200"/>
            <a:ext cx="7848600" cy="2308324"/>
          </a:xfrm>
          <a:prstGeom prst="rect">
            <a:avLst/>
          </a:prstGeom>
          <a:noFill/>
          <a:ln w="9525">
            <a:noFill/>
            <a:miter lim="800000"/>
            <a:headEnd/>
            <a:tailEnd/>
          </a:ln>
        </p:spPr>
        <p:txBody>
          <a:bodyPr>
            <a:spAutoFit/>
          </a:bodyPr>
          <a:lstStyle/>
          <a:p>
            <a:pPr marL="457200" indent="-457200">
              <a:spcBef>
                <a:spcPct val="20000"/>
              </a:spcBef>
            </a:pPr>
            <a:r>
              <a:rPr lang="en-US" sz="3600" dirty="0">
                <a:solidFill>
                  <a:srgbClr val="000066"/>
                </a:solidFill>
              </a:rPr>
              <a:t>3)</a:t>
            </a:r>
            <a:r>
              <a:rPr lang="en-US" sz="3600" dirty="0">
                <a:solidFill>
                  <a:srgbClr val="000066"/>
                </a:solidFill>
                <a:latin typeface="ChunkFive Roman" panose="00000500000000000000" pitchFamily="50" charset="0"/>
              </a:rPr>
              <a:t>Experimental unit </a:t>
            </a:r>
            <a:r>
              <a:rPr lang="en-US" sz="3600" dirty="0">
                <a:solidFill>
                  <a:srgbClr val="000066"/>
                </a:solidFill>
              </a:rPr>
              <a:t>– the single individual (person, animal, plant, etc.) to which the different treatments are assigned</a:t>
            </a:r>
          </a:p>
        </p:txBody>
      </p:sp>
      <p:sp>
        <p:nvSpPr>
          <p:cNvPr id="10243" name="Text Box 3"/>
          <p:cNvSpPr txBox="1">
            <a:spLocks noChangeArrowheads="1"/>
          </p:cNvSpPr>
          <p:nvPr/>
        </p:nvSpPr>
        <p:spPr bwMode="auto">
          <a:xfrm>
            <a:off x="609600" y="3146524"/>
            <a:ext cx="7924800" cy="1200329"/>
          </a:xfrm>
          <a:prstGeom prst="rect">
            <a:avLst/>
          </a:prstGeom>
          <a:noFill/>
          <a:ln w="9525">
            <a:noFill/>
            <a:miter lim="800000"/>
            <a:headEnd/>
            <a:tailEnd/>
          </a:ln>
        </p:spPr>
        <p:txBody>
          <a:bodyPr>
            <a:spAutoFit/>
          </a:bodyPr>
          <a:lstStyle/>
          <a:p>
            <a:pPr marL="514350" indent="-514350">
              <a:spcBef>
                <a:spcPct val="0"/>
              </a:spcBef>
            </a:pPr>
            <a:r>
              <a:rPr lang="en-US" sz="3600" dirty="0">
                <a:solidFill>
                  <a:srgbClr val="000066"/>
                </a:solidFill>
              </a:rPr>
              <a:t>4) </a:t>
            </a:r>
            <a:r>
              <a:rPr lang="en-US" sz="3600" dirty="0">
                <a:solidFill>
                  <a:srgbClr val="000066"/>
                </a:solidFill>
                <a:latin typeface="ChunkFive Roman" panose="00000500000000000000" pitchFamily="50" charset="0"/>
              </a:rPr>
              <a:t>Factor</a:t>
            </a:r>
            <a:r>
              <a:rPr lang="en-US" sz="3600" dirty="0">
                <a:solidFill>
                  <a:srgbClr val="000066"/>
                </a:solidFill>
              </a:rPr>
              <a:t> – is the explanatory variable</a:t>
            </a:r>
            <a:endParaRPr lang="en-US" sz="2000" dirty="0">
              <a:solidFill>
                <a:srgbClr val="000066"/>
              </a:solidFill>
            </a:endParaRPr>
          </a:p>
        </p:txBody>
      </p:sp>
      <p:sp>
        <p:nvSpPr>
          <p:cNvPr id="10244" name="Text Box 4"/>
          <p:cNvSpPr txBox="1">
            <a:spLocks noChangeArrowheads="1"/>
          </p:cNvSpPr>
          <p:nvPr/>
        </p:nvSpPr>
        <p:spPr bwMode="auto">
          <a:xfrm>
            <a:off x="533400" y="4389536"/>
            <a:ext cx="7848600" cy="1200329"/>
          </a:xfrm>
          <a:prstGeom prst="rect">
            <a:avLst/>
          </a:prstGeom>
          <a:noFill/>
          <a:ln w="9525">
            <a:noFill/>
            <a:miter lim="800000"/>
            <a:headEnd/>
            <a:tailEnd/>
          </a:ln>
        </p:spPr>
        <p:txBody>
          <a:bodyPr>
            <a:spAutoFit/>
          </a:bodyPr>
          <a:lstStyle/>
          <a:p>
            <a:pPr marL="571500" indent="-571500">
              <a:spcBef>
                <a:spcPct val="0"/>
              </a:spcBef>
            </a:pPr>
            <a:r>
              <a:rPr lang="en-US" sz="3600" dirty="0">
                <a:solidFill>
                  <a:srgbClr val="000066"/>
                </a:solidFill>
              </a:rPr>
              <a:t>5) </a:t>
            </a:r>
            <a:r>
              <a:rPr lang="en-US" sz="3600" dirty="0">
                <a:solidFill>
                  <a:srgbClr val="000066"/>
                </a:solidFill>
                <a:latin typeface="ChunkFive Roman" panose="00000500000000000000" pitchFamily="50" charset="0"/>
              </a:rPr>
              <a:t>Level</a:t>
            </a:r>
            <a:r>
              <a:rPr lang="en-US" sz="3600" dirty="0">
                <a:solidFill>
                  <a:srgbClr val="000066"/>
                </a:solidFill>
              </a:rPr>
              <a:t> – a specific value for the factor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838200"/>
            <a:ext cx="8229600" cy="1676400"/>
          </a:xfrm>
        </p:spPr>
        <p:txBody>
          <a:bodyPr/>
          <a:lstStyle/>
          <a:p>
            <a:pPr eaLnBrk="1" hangingPunct="1">
              <a:buFontTx/>
              <a:buNone/>
            </a:pPr>
            <a:r>
              <a:rPr lang="en-US" sz="4000" dirty="0" smtClean="0">
                <a:solidFill>
                  <a:srgbClr val="000066"/>
                </a:solidFill>
                <a:latin typeface="Comic Sans MS" pitchFamily="66" charset="0"/>
              </a:rPr>
              <a:t>6) </a:t>
            </a:r>
            <a:r>
              <a:rPr lang="en-US" sz="4000" dirty="0" smtClean="0">
                <a:solidFill>
                  <a:srgbClr val="000066"/>
                </a:solidFill>
                <a:latin typeface="ChunkFive Roman" panose="00000500000000000000" pitchFamily="50" charset="0"/>
              </a:rPr>
              <a:t>Response variable </a:t>
            </a:r>
            <a:r>
              <a:rPr lang="en-US" sz="4000" dirty="0" smtClean="0">
                <a:solidFill>
                  <a:srgbClr val="000066"/>
                </a:solidFill>
                <a:latin typeface="Comic Sans MS" pitchFamily="66" charset="0"/>
              </a:rPr>
              <a:t>– what you measure</a:t>
            </a:r>
            <a:endParaRPr lang="en-US" sz="4000" dirty="0" smtClean="0">
              <a:solidFill>
                <a:srgbClr val="000066"/>
              </a:solidFill>
            </a:endParaRPr>
          </a:p>
        </p:txBody>
      </p:sp>
      <p:sp>
        <p:nvSpPr>
          <p:cNvPr id="8196" name="Text Box 4"/>
          <p:cNvSpPr txBox="1">
            <a:spLocks noChangeArrowheads="1"/>
          </p:cNvSpPr>
          <p:nvPr/>
        </p:nvSpPr>
        <p:spPr bwMode="auto">
          <a:xfrm>
            <a:off x="457200" y="2971800"/>
            <a:ext cx="8632825" cy="1920875"/>
          </a:xfrm>
          <a:prstGeom prst="rect">
            <a:avLst/>
          </a:prstGeom>
          <a:noFill/>
          <a:ln w="9525">
            <a:noFill/>
            <a:miter lim="800000"/>
            <a:headEnd/>
            <a:tailEnd/>
          </a:ln>
        </p:spPr>
        <p:txBody>
          <a:bodyPr>
            <a:spAutoFit/>
          </a:bodyPr>
          <a:lstStyle/>
          <a:p>
            <a:r>
              <a:rPr lang="en-US" sz="4000" dirty="0">
                <a:solidFill>
                  <a:srgbClr val="000066"/>
                </a:solidFill>
              </a:rPr>
              <a:t>7) </a:t>
            </a:r>
            <a:r>
              <a:rPr lang="en-US" sz="4000" dirty="0">
                <a:solidFill>
                  <a:srgbClr val="000066"/>
                </a:solidFill>
                <a:latin typeface="ChunkFive Roman" panose="00000500000000000000" pitchFamily="50" charset="0"/>
              </a:rPr>
              <a:t>Treatment</a:t>
            </a:r>
            <a:r>
              <a:rPr lang="en-US" sz="4000" dirty="0">
                <a:solidFill>
                  <a:srgbClr val="000066"/>
                </a:solidFill>
              </a:rPr>
              <a:t> – a specific experimental condition applied to the 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85800" y="381000"/>
            <a:ext cx="7869238" cy="4664075"/>
          </a:xfrm>
          <a:prstGeom prst="rect">
            <a:avLst/>
          </a:prstGeom>
          <a:noFill/>
          <a:ln w="9525">
            <a:noFill/>
            <a:miter lim="800000"/>
            <a:headEnd/>
            <a:tailEnd/>
          </a:ln>
        </p:spPr>
        <p:txBody>
          <a:bodyPr>
            <a:spAutoFit/>
          </a:bodyPr>
          <a:lstStyle/>
          <a:p>
            <a:r>
              <a:rPr lang="en-US" sz="4000" b="1">
                <a:solidFill>
                  <a:srgbClr val="000066"/>
                </a:solidFill>
              </a:rPr>
              <a:t>I</a:t>
            </a:r>
            <a:r>
              <a:rPr lang="en-US" sz="4000">
                <a:solidFill>
                  <a:srgbClr val="000066"/>
                </a:solidFill>
              </a:rPr>
              <a:t> </a:t>
            </a:r>
            <a:r>
              <a:rPr lang="en-US" sz="4000" b="1">
                <a:solidFill>
                  <a:srgbClr val="000066"/>
                </a:solidFill>
              </a:rPr>
              <a:t>plan to test my new rabbit food.</a:t>
            </a:r>
          </a:p>
          <a:p>
            <a:r>
              <a:rPr lang="en-US" sz="4000">
                <a:solidFill>
                  <a:srgbClr val="000066"/>
                </a:solidFill>
              </a:rPr>
              <a:t>What are my experimental units?</a:t>
            </a:r>
          </a:p>
          <a:p>
            <a:r>
              <a:rPr lang="en-US" sz="4000">
                <a:solidFill>
                  <a:srgbClr val="000066"/>
                </a:solidFill>
              </a:rPr>
              <a:t>What is my factor?</a:t>
            </a:r>
          </a:p>
          <a:p>
            <a:r>
              <a:rPr lang="en-US" sz="4000">
                <a:solidFill>
                  <a:srgbClr val="000066"/>
                </a:solidFill>
              </a:rPr>
              <a:t>What is the response variable?</a:t>
            </a:r>
          </a:p>
        </p:txBody>
      </p:sp>
      <p:sp>
        <p:nvSpPr>
          <p:cNvPr id="33795" name="Text Box 3"/>
          <p:cNvSpPr txBox="1">
            <a:spLocks noChangeArrowheads="1"/>
          </p:cNvSpPr>
          <p:nvPr/>
        </p:nvSpPr>
        <p:spPr bwMode="auto">
          <a:xfrm>
            <a:off x="2743200" y="2743200"/>
            <a:ext cx="5943600" cy="473075"/>
          </a:xfrm>
          <a:prstGeom prst="rect">
            <a:avLst/>
          </a:prstGeom>
          <a:noFill/>
          <a:ln w="9525">
            <a:noFill/>
            <a:miter lim="800000"/>
            <a:headEnd/>
            <a:tailEnd/>
          </a:ln>
        </p:spPr>
        <p:txBody>
          <a:bodyPr>
            <a:spAutoFit/>
          </a:bodyPr>
          <a:lstStyle/>
          <a:p>
            <a:r>
              <a:rPr lang="en-US" sz="2500" b="1">
                <a:solidFill>
                  <a:srgbClr val="FF3300"/>
                </a:solidFill>
              </a:rPr>
              <a:t>Rabbits</a:t>
            </a:r>
          </a:p>
        </p:txBody>
      </p:sp>
      <p:sp>
        <p:nvSpPr>
          <p:cNvPr id="33796" name="Text Box 4"/>
          <p:cNvSpPr txBox="1">
            <a:spLocks noChangeArrowheads="1"/>
          </p:cNvSpPr>
          <p:nvPr/>
        </p:nvSpPr>
        <p:spPr bwMode="auto">
          <a:xfrm>
            <a:off x="5562600" y="3733800"/>
            <a:ext cx="2743200" cy="473075"/>
          </a:xfrm>
          <a:prstGeom prst="rect">
            <a:avLst/>
          </a:prstGeom>
          <a:noFill/>
          <a:ln w="9525">
            <a:noFill/>
            <a:miter lim="800000"/>
            <a:headEnd/>
            <a:tailEnd/>
          </a:ln>
        </p:spPr>
        <p:txBody>
          <a:bodyPr>
            <a:spAutoFit/>
          </a:bodyPr>
          <a:lstStyle/>
          <a:p>
            <a:r>
              <a:rPr lang="en-US" sz="2500" b="1">
                <a:solidFill>
                  <a:srgbClr val="FF3300"/>
                </a:solidFill>
              </a:rPr>
              <a:t>Type of food</a:t>
            </a:r>
          </a:p>
        </p:txBody>
      </p:sp>
      <p:sp>
        <p:nvSpPr>
          <p:cNvPr id="33797" name="Text Box 5"/>
          <p:cNvSpPr txBox="1">
            <a:spLocks noChangeArrowheads="1"/>
          </p:cNvSpPr>
          <p:nvPr/>
        </p:nvSpPr>
        <p:spPr bwMode="auto">
          <a:xfrm>
            <a:off x="2590800" y="5029200"/>
            <a:ext cx="5943600" cy="473075"/>
          </a:xfrm>
          <a:prstGeom prst="rect">
            <a:avLst/>
          </a:prstGeom>
          <a:noFill/>
          <a:ln w="9525">
            <a:noFill/>
            <a:miter lim="800000"/>
            <a:headEnd/>
            <a:tailEnd/>
          </a:ln>
        </p:spPr>
        <p:txBody>
          <a:bodyPr>
            <a:spAutoFit/>
          </a:bodyPr>
          <a:lstStyle/>
          <a:p>
            <a:r>
              <a:rPr lang="en-US" sz="2500" b="1">
                <a:solidFill>
                  <a:srgbClr val="FF3300"/>
                </a:solidFill>
              </a:rPr>
              <a:t>How well they grow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6" grpId="0"/>
      <p:bldP spid="337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5800" y="838200"/>
            <a:ext cx="7772400" cy="2530475"/>
          </a:xfrm>
          <a:prstGeom prst="rect">
            <a:avLst/>
          </a:prstGeom>
          <a:noFill/>
          <a:ln w="9525">
            <a:noFill/>
            <a:miter lim="800000"/>
            <a:headEnd/>
            <a:tailEnd/>
          </a:ln>
        </p:spPr>
        <p:txBody>
          <a:bodyPr>
            <a:spAutoFit/>
          </a:bodyPr>
          <a:lstStyle/>
          <a:p>
            <a:r>
              <a:rPr lang="en-US" sz="4000" dirty="0">
                <a:solidFill>
                  <a:srgbClr val="000066"/>
                </a:solidFill>
              </a:rPr>
              <a:t>8) </a:t>
            </a:r>
            <a:r>
              <a:rPr lang="en-US" sz="4000" dirty="0">
                <a:solidFill>
                  <a:srgbClr val="000066"/>
                </a:solidFill>
                <a:latin typeface="ChunkFive Roman" panose="00000500000000000000" pitchFamily="50" charset="0"/>
              </a:rPr>
              <a:t>Control group </a:t>
            </a:r>
            <a:r>
              <a:rPr lang="en-US" sz="4000" dirty="0">
                <a:solidFill>
                  <a:srgbClr val="000066"/>
                </a:solidFill>
              </a:rPr>
              <a:t>– a group that is used to compare the factor against; can be a placebo or the “old” or current item</a:t>
            </a:r>
          </a:p>
        </p:txBody>
      </p:sp>
      <p:sp>
        <p:nvSpPr>
          <p:cNvPr id="38915" name="Text Box 3"/>
          <p:cNvSpPr txBox="1">
            <a:spLocks noChangeArrowheads="1"/>
          </p:cNvSpPr>
          <p:nvPr/>
        </p:nvSpPr>
        <p:spPr bwMode="auto">
          <a:xfrm>
            <a:off x="609600" y="3886200"/>
            <a:ext cx="7924800" cy="1575303"/>
          </a:xfrm>
          <a:prstGeom prst="rect">
            <a:avLst/>
          </a:prstGeom>
          <a:noFill/>
          <a:ln w="9525">
            <a:noFill/>
            <a:miter lim="800000"/>
            <a:headEnd/>
            <a:tailEnd/>
          </a:ln>
        </p:spPr>
        <p:txBody>
          <a:bodyPr>
            <a:spAutoFit/>
          </a:bodyPr>
          <a:lstStyle/>
          <a:p>
            <a:pPr>
              <a:lnSpc>
                <a:spcPct val="80000"/>
              </a:lnSpc>
              <a:spcBef>
                <a:spcPct val="20000"/>
              </a:spcBef>
            </a:pPr>
            <a:r>
              <a:rPr lang="en-US" sz="4000" dirty="0">
                <a:solidFill>
                  <a:srgbClr val="000066"/>
                </a:solidFill>
              </a:rPr>
              <a:t>9) </a:t>
            </a:r>
            <a:r>
              <a:rPr lang="en-US" sz="4000" dirty="0">
                <a:solidFill>
                  <a:srgbClr val="000066"/>
                </a:solidFill>
                <a:latin typeface="ChunkFive Roman" panose="00000500000000000000" pitchFamily="50" charset="0"/>
              </a:rPr>
              <a:t>Placebo</a:t>
            </a:r>
            <a:r>
              <a:rPr lang="en-US" sz="4000" dirty="0">
                <a:solidFill>
                  <a:srgbClr val="000066"/>
                </a:solidFill>
              </a:rPr>
              <a:t> – a “dummy” treatment that can have no physical effect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477672" y="304800"/>
            <a:ext cx="7772400" cy="2133600"/>
          </a:xfrm>
        </p:spPr>
        <p:txBody>
          <a:bodyPr/>
          <a:lstStyle/>
          <a:p>
            <a:pPr eaLnBrk="1" hangingPunct="1">
              <a:buFontTx/>
              <a:buNone/>
            </a:pPr>
            <a:r>
              <a:rPr lang="en-US" sz="4000" dirty="0" smtClean="0">
                <a:solidFill>
                  <a:srgbClr val="000066"/>
                </a:solidFill>
                <a:latin typeface="Comic Sans MS" pitchFamily="66" charset="0"/>
              </a:rPr>
              <a:t>10) </a:t>
            </a:r>
            <a:r>
              <a:rPr lang="en-US" sz="4000" dirty="0" smtClean="0">
                <a:solidFill>
                  <a:srgbClr val="000066"/>
                </a:solidFill>
                <a:latin typeface="ChunkFive Roman" panose="00000500000000000000" pitchFamily="50" charset="0"/>
              </a:rPr>
              <a:t>blinding</a:t>
            </a:r>
            <a:r>
              <a:rPr lang="en-US" sz="4000" dirty="0" smtClean="0">
                <a:solidFill>
                  <a:srgbClr val="000066"/>
                </a:solidFill>
                <a:latin typeface="Comic Sans MS" pitchFamily="66" charset="0"/>
              </a:rPr>
              <a:t> - method used so that units do not know which treatment they are getting</a:t>
            </a:r>
          </a:p>
        </p:txBody>
      </p:sp>
      <p:sp>
        <p:nvSpPr>
          <p:cNvPr id="6148" name="Text Box 4"/>
          <p:cNvSpPr txBox="1">
            <a:spLocks noChangeArrowheads="1"/>
          </p:cNvSpPr>
          <p:nvPr/>
        </p:nvSpPr>
        <p:spPr bwMode="auto">
          <a:xfrm>
            <a:off x="304800" y="2316162"/>
            <a:ext cx="7696200" cy="2530475"/>
          </a:xfrm>
          <a:prstGeom prst="rect">
            <a:avLst/>
          </a:prstGeom>
          <a:noFill/>
          <a:ln w="9525">
            <a:noFill/>
            <a:miter lim="800000"/>
            <a:headEnd/>
            <a:tailEnd/>
          </a:ln>
        </p:spPr>
        <p:txBody>
          <a:bodyPr>
            <a:spAutoFit/>
          </a:bodyPr>
          <a:lstStyle/>
          <a:p>
            <a:r>
              <a:rPr lang="en-US" sz="4000" dirty="0">
                <a:solidFill>
                  <a:srgbClr val="000066"/>
                </a:solidFill>
              </a:rPr>
              <a:t>11) </a:t>
            </a:r>
            <a:r>
              <a:rPr lang="en-US" sz="4000" dirty="0">
                <a:solidFill>
                  <a:srgbClr val="000066"/>
                </a:solidFill>
                <a:latin typeface="ChunkFive Roman" panose="00000500000000000000" pitchFamily="50" charset="0"/>
              </a:rPr>
              <a:t>double blind </a:t>
            </a:r>
            <a:r>
              <a:rPr lang="en-US" sz="4000" dirty="0">
                <a:solidFill>
                  <a:srgbClr val="000066"/>
                </a:solidFill>
              </a:rPr>
              <a:t>- neither the units nor the evaluator know which treatment a subject received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4/23/2003 4:07:27 AM&quot;&gt;&lt;Slide id=&quot;256&quot; dur=&quot;1.822&quot;/&gt;&lt;/Timings&gt;&lt;/WMTools&gt;"/>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2548</TotalTime>
  <Words>886</Words>
  <Application>Microsoft Office PowerPoint</Application>
  <PresentationFormat>On-screen Show (4:3)</PresentationFormat>
  <Paragraphs>139</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ChunkFive Roman</vt:lpstr>
      <vt:lpstr>Comic Sans MS</vt:lpstr>
      <vt:lpstr>Forte</vt:lpstr>
      <vt:lpstr>Tahoma</vt:lpstr>
      <vt:lpstr>Times New Roman</vt:lpstr>
      <vt:lpstr>Default Design</vt:lpstr>
      <vt:lpstr>Ch. 10</vt:lpstr>
      <vt:lpstr>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(REQUIRED!) Principles of Experimental Design</vt:lpstr>
      <vt:lpstr>PowerPoint Presentation</vt:lpstr>
      <vt:lpstr>PowerPoint Presentation</vt:lpstr>
      <vt:lpstr>PowerPoint Presentation</vt:lpstr>
      <vt:lpstr>PowerPoint Presentation</vt:lpstr>
      <vt:lpstr>PowerPoint Presentation</vt:lpstr>
      <vt:lpstr>Completely Random Design</vt:lpstr>
      <vt:lpstr>PowerPoint Presentation</vt:lpstr>
      <vt:lpstr>PowerPoint Presentation</vt:lpstr>
    </vt:vector>
  </TitlesOfParts>
  <Company>Plano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Plano ISD</dc:creator>
  <cp:lastModifiedBy>Brittany Kiser</cp:lastModifiedBy>
  <cp:revision>52</cp:revision>
  <dcterms:created xsi:type="dcterms:W3CDTF">2003-10-14T12:38:48Z</dcterms:created>
  <dcterms:modified xsi:type="dcterms:W3CDTF">2017-03-23T16:55:01Z</dcterms:modified>
</cp:coreProperties>
</file>