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68" r:id="rId5"/>
    <p:sldId id="267" r:id="rId6"/>
    <p:sldId id="260" r:id="rId7"/>
    <p:sldId id="263" r:id="rId8"/>
    <p:sldId id="261" r:id="rId9"/>
    <p:sldId id="274" r:id="rId10"/>
    <p:sldId id="264" r:id="rId11"/>
    <p:sldId id="269" r:id="rId12"/>
    <p:sldId id="265" r:id="rId13"/>
    <p:sldId id="282" r:id="rId14"/>
    <p:sldId id="270" r:id="rId15"/>
    <p:sldId id="283" r:id="rId16"/>
    <p:sldId id="272" r:id="rId17"/>
    <p:sldId id="273" r:id="rId18"/>
    <p:sldId id="284" r:id="rId19"/>
    <p:sldId id="285" r:id="rId20"/>
    <p:sldId id="286" r:id="rId21"/>
    <p:sldId id="281" r:id="rId22"/>
    <p:sldId id="259" r:id="rId23"/>
    <p:sldId id="288" r:id="rId24"/>
    <p:sldId id="287" r:id="rId25"/>
    <p:sldId id="277" r:id="rId26"/>
    <p:sldId id="278" r:id="rId27"/>
    <p:sldId id="279" r:id="rId28"/>
    <p:sldId id="28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503" autoAdjust="0"/>
    <p:restoredTop sz="94660"/>
  </p:normalViewPr>
  <p:slideViewPr>
    <p:cSldViewPr>
      <p:cViewPr varScale="1">
        <p:scale>
          <a:sx n="69" d="100"/>
          <a:sy n="69" d="100"/>
        </p:scale>
        <p:origin x="-52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1</c:v>
                </c:pt>
              </c:strCache>
            </c:strRef>
          </c:tx>
          <c:cat>
            <c:strRef>
              <c:f>Sheet1!$A$2:$A$6</c:f>
              <c:strCache>
                <c:ptCount val="5"/>
                <c:pt idx="0">
                  <c:v>homework</c:v>
                </c:pt>
                <c:pt idx="1">
                  <c:v>friends</c:v>
                </c:pt>
                <c:pt idx="2">
                  <c:v>entertainment</c:v>
                </c:pt>
                <c:pt idx="3">
                  <c:v>sleep</c:v>
                </c:pt>
                <c:pt idx="4">
                  <c:v>extra curricular activities</c:v>
                </c:pt>
              </c:strCache>
            </c:strRef>
          </c:cat>
          <c:val>
            <c:numRef>
              <c:f>Sheet1!$B$2:$B$6</c:f>
              <c:numCache>
                <c:formatCode>General</c:formatCode>
                <c:ptCount val="5"/>
                <c:pt idx="0">
                  <c:v>11</c:v>
                </c:pt>
                <c:pt idx="1">
                  <c:v>1</c:v>
                </c:pt>
                <c:pt idx="2">
                  <c:v>0</c:v>
                </c:pt>
                <c:pt idx="3">
                  <c:v>4</c:v>
                </c:pt>
                <c:pt idx="4">
                  <c:v>14</c:v>
                </c:pt>
              </c:numCache>
            </c:numRef>
          </c:val>
        </c:ser>
        <c:ser>
          <c:idx val="1"/>
          <c:order val="1"/>
          <c:tx>
            <c:strRef>
              <c:f>Sheet1!$C$1</c:f>
              <c:strCache>
                <c:ptCount val="1"/>
                <c:pt idx="0">
                  <c:v>2</c:v>
                </c:pt>
              </c:strCache>
            </c:strRef>
          </c:tx>
          <c:cat>
            <c:strRef>
              <c:f>Sheet1!$A$2:$A$6</c:f>
              <c:strCache>
                <c:ptCount val="5"/>
                <c:pt idx="0">
                  <c:v>homework</c:v>
                </c:pt>
                <c:pt idx="1">
                  <c:v>friends</c:v>
                </c:pt>
                <c:pt idx="2">
                  <c:v>entertainment</c:v>
                </c:pt>
                <c:pt idx="3">
                  <c:v>sleep</c:v>
                </c:pt>
                <c:pt idx="4">
                  <c:v>extra curricular activities</c:v>
                </c:pt>
              </c:strCache>
            </c:strRef>
          </c:cat>
          <c:val>
            <c:numRef>
              <c:f>Sheet1!$C$2:$C$6</c:f>
              <c:numCache>
                <c:formatCode>General</c:formatCode>
                <c:ptCount val="5"/>
                <c:pt idx="0">
                  <c:v>6</c:v>
                </c:pt>
                <c:pt idx="1">
                  <c:v>9</c:v>
                </c:pt>
                <c:pt idx="2">
                  <c:v>4</c:v>
                </c:pt>
                <c:pt idx="3">
                  <c:v>3</c:v>
                </c:pt>
                <c:pt idx="4">
                  <c:v>8</c:v>
                </c:pt>
              </c:numCache>
            </c:numRef>
          </c:val>
        </c:ser>
        <c:ser>
          <c:idx val="2"/>
          <c:order val="2"/>
          <c:tx>
            <c:strRef>
              <c:f>Sheet1!$D$1</c:f>
              <c:strCache>
                <c:ptCount val="1"/>
                <c:pt idx="0">
                  <c:v>3</c:v>
                </c:pt>
              </c:strCache>
            </c:strRef>
          </c:tx>
          <c:cat>
            <c:strRef>
              <c:f>Sheet1!$A$2:$A$6</c:f>
              <c:strCache>
                <c:ptCount val="5"/>
                <c:pt idx="0">
                  <c:v>homework</c:v>
                </c:pt>
                <c:pt idx="1">
                  <c:v>friends</c:v>
                </c:pt>
                <c:pt idx="2">
                  <c:v>entertainment</c:v>
                </c:pt>
                <c:pt idx="3">
                  <c:v>sleep</c:v>
                </c:pt>
                <c:pt idx="4">
                  <c:v>extra curricular activities</c:v>
                </c:pt>
              </c:strCache>
            </c:strRef>
          </c:cat>
          <c:val>
            <c:numRef>
              <c:f>Sheet1!$D$2:$D$6</c:f>
              <c:numCache>
                <c:formatCode>General</c:formatCode>
                <c:ptCount val="5"/>
                <c:pt idx="0">
                  <c:v>6</c:v>
                </c:pt>
                <c:pt idx="1">
                  <c:v>16</c:v>
                </c:pt>
                <c:pt idx="2">
                  <c:v>3</c:v>
                </c:pt>
                <c:pt idx="3">
                  <c:v>3</c:v>
                </c:pt>
                <c:pt idx="4">
                  <c:v>2</c:v>
                </c:pt>
              </c:numCache>
            </c:numRef>
          </c:val>
        </c:ser>
        <c:ser>
          <c:idx val="3"/>
          <c:order val="3"/>
          <c:tx>
            <c:strRef>
              <c:f>Sheet1!$E$1</c:f>
              <c:strCache>
                <c:ptCount val="1"/>
                <c:pt idx="0">
                  <c:v>4</c:v>
                </c:pt>
              </c:strCache>
            </c:strRef>
          </c:tx>
          <c:cat>
            <c:strRef>
              <c:f>Sheet1!$A$2:$A$6</c:f>
              <c:strCache>
                <c:ptCount val="5"/>
                <c:pt idx="0">
                  <c:v>homework</c:v>
                </c:pt>
                <c:pt idx="1">
                  <c:v>friends</c:v>
                </c:pt>
                <c:pt idx="2">
                  <c:v>entertainment</c:v>
                </c:pt>
                <c:pt idx="3">
                  <c:v>sleep</c:v>
                </c:pt>
                <c:pt idx="4">
                  <c:v>extra curricular activities</c:v>
                </c:pt>
              </c:strCache>
            </c:strRef>
          </c:cat>
          <c:val>
            <c:numRef>
              <c:f>Sheet1!$E$2:$E$6</c:f>
              <c:numCache>
                <c:formatCode>General</c:formatCode>
                <c:ptCount val="5"/>
                <c:pt idx="0">
                  <c:v>1</c:v>
                </c:pt>
                <c:pt idx="1">
                  <c:v>2</c:v>
                </c:pt>
                <c:pt idx="2">
                  <c:v>14</c:v>
                </c:pt>
                <c:pt idx="3">
                  <c:v>11</c:v>
                </c:pt>
                <c:pt idx="4">
                  <c:v>4</c:v>
                </c:pt>
              </c:numCache>
            </c:numRef>
          </c:val>
        </c:ser>
        <c:ser>
          <c:idx val="4"/>
          <c:order val="4"/>
          <c:tx>
            <c:strRef>
              <c:f>Sheet1!$F$1</c:f>
              <c:strCache>
                <c:ptCount val="1"/>
                <c:pt idx="0">
                  <c:v>5</c:v>
                </c:pt>
              </c:strCache>
            </c:strRef>
          </c:tx>
          <c:cat>
            <c:strRef>
              <c:f>Sheet1!$A$2:$A$6</c:f>
              <c:strCache>
                <c:ptCount val="5"/>
                <c:pt idx="0">
                  <c:v>homework</c:v>
                </c:pt>
                <c:pt idx="1">
                  <c:v>friends</c:v>
                </c:pt>
                <c:pt idx="2">
                  <c:v>entertainment</c:v>
                </c:pt>
                <c:pt idx="3">
                  <c:v>sleep</c:v>
                </c:pt>
                <c:pt idx="4">
                  <c:v>extra curricular activities</c:v>
                </c:pt>
              </c:strCache>
            </c:strRef>
          </c:cat>
          <c:val>
            <c:numRef>
              <c:f>Sheet1!$F$2:$F$6</c:f>
              <c:numCache>
                <c:formatCode>General</c:formatCode>
                <c:ptCount val="5"/>
                <c:pt idx="0">
                  <c:v>6</c:v>
                </c:pt>
                <c:pt idx="1">
                  <c:v>2</c:v>
                </c:pt>
                <c:pt idx="2">
                  <c:v>9</c:v>
                </c:pt>
                <c:pt idx="3">
                  <c:v>9</c:v>
                </c:pt>
                <c:pt idx="4">
                  <c:v>3</c:v>
                </c:pt>
              </c:numCache>
            </c:numRef>
          </c:val>
        </c:ser>
        <c:axId val="88951424"/>
        <c:axId val="88953216"/>
      </c:barChart>
      <c:catAx>
        <c:axId val="88951424"/>
        <c:scaling>
          <c:orientation val="minMax"/>
        </c:scaling>
        <c:axPos val="b"/>
        <c:tickLblPos val="nextTo"/>
        <c:crossAx val="88953216"/>
        <c:crosses val="autoZero"/>
        <c:auto val="1"/>
        <c:lblAlgn val="ctr"/>
        <c:lblOffset val="100"/>
      </c:catAx>
      <c:valAx>
        <c:axId val="88953216"/>
        <c:scaling>
          <c:orientation val="minMax"/>
        </c:scaling>
        <c:axPos val="l"/>
        <c:majorGridlines/>
        <c:numFmt formatCode="General" sourceLinked="1"/>
        <c:tickLblPos val="nextTo"/>
        <c:crossAx val="88951424"/>
        <c:crosses val="autoZero"/>
        <c:crossBetween val="between"/>
      </c:valAx>
    </c:plotArea>
    <c:legend>
      <c:legendPos val="r"/>
      <c:layout/>
    </c:legend>
    <c:plotVisOnly val="1"/>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1</c:v>
                </c:pt>
              </c:strCache>
            </c:strRef>
          </c:tx>
          <c:cat>
            <c:strRef>
              <c:f>Sheet1!$A$2:$A$6</c:f>
              <c:strCache>
                <c:ptCount val="5"/>
                <c:pt idx="0">
                  <c:v>homework</c:v>
                </c:pt>
                <c:pt idx="1">
                  <c:v>friends</c:v>
                </c:pt>
                <c:pt idx="2">
                  <c:v>entertainment</c:v>
                </c:pt>
                <c:pt idx="3">
                  <c:v>sleep</c:v>
                </c:pt>
                <c:pt idx="4">
                  <c:v>extracurricular activities</c:v>
                </c:pt>
              </c:strCache>
            </c:strRef>
          </c:cat>
          <c:val>
            <c:numRef>
              <c:f>Sheet1!$B$2:$B$6</c:f>
              <c:numCache>
                <c:formatCode>General</c:formatCode>
                <c:ptCount val="5"/>
                <c:pt idx="0">
                  <c:v>13</c:v>
                </c:pt>
                <c:pt idx="1">
                  <c:v>7</c:v>
                </c:pt>
                <c:pt idx="2">
                  <c:v>4</c:v>
                </c:pt>
                <c:pt idx="3">
                  <c:v>4</c:v>
                </c:pt>
                <c:pt idx="4">
                  <c:v>2</c:v>
                </c:pt>
              </c:numCache>
            </c:numRef>
          </c:val>
        </c:ser>
        <c:ser>
          <c:idx val="1"/>
          <c:order val="1"/>
          <c:tx>
            <c:strRef>
              <c:f>Sheet1!$C$1</c:f>
              <c:strCache>
                <c:ptCount val="1"/>
                <c:pt idx="0">
                  <c:v>2</c:v>
                </c:pt>
              </c:strCache>
            </c:strRef>
          </c:tx>
          <c:cat>
            <c:strRef>
              <c:f>Sheet1!$A$2:$A$6</c:f>
              <c:strCache>
                <c:ptCount val="5"/>
                <c:pt idx="0">
                  <c:v>homework</c:v>
                </c:pt>
                <c:pt idx="1">
                  <c:v>friends</c:v>
                </c:pt>
                <c:pt idx="2">
                  <c:v>entertainment</c:v>
                </c:pt>
                <c:pt idx="3">
                  <c:v>sleep</c:v>
                </c:pt>
                <c:pt idx="4">
                  <c:v>extracurricular activities</c:v>
                </c:pt>
              </c:strCache>
            </c:strRef>
          </c:cat>
          <c:val>
            <c:numRef>
              <c:f>Sheet1!$C$2:$C$6</c:f>
              <c:numCache>
                <c:formatCode>General</c:formatCode>
                <c:ptCount val="5"/>
                <c:pt idx="0">
                  <c:v>6</c:v>
                </c:pt>
                <c:pt idx="1">
                  <c:v>15</c:v>
                </c:pt>
                <c:pt idx="2">
                  <c:v>2</c:v>
                </c:pt>
                <c:pt idx="3">
                  <c:v>2</c:v>
                </c:pt>
                <c:pt idx="4">
                  <c:v>5</c:v>
                </c:pt>
              </c:numCache>
            </c:numRef>
          </c:val>
        </c:ser>
        <c:ser>
          <c:idx val="2"/>
          <c:order val="2"/>
          <c:tx>
            <c:strRef>
              <c:f>Sheet1!$D$1</c:f>
              <c:strCache>
                <c:ptCount val="1"/>
                <c:pt idx="0">
                  <c:v>3</c:v>
                </c:pt>
              </c:strCache>
            </c:strRef>
          </c:tx>
          <c:cat>
            <c:strRef>
              <c:f>Sheet1!$A$2:$A$6</c:f>
              <c:strCache>
                <c:ptCount val="5"/>
                <c:pt idx="0">
                  <c:v>homework</c:v>
                </c:pt>
                <c:pt idx="1">
                  <c:v>friends</c:v>
                </c:pt>
                <c:pt idx="2">
                  <c:v>entertainment</c:v>
                </c:pt>
                <c:pt idx="3">
                  <c:v>sleep</c:v>
                </c:pt>
                <c:pt idx="4">
                  <c:v>extracurricular activities</c:v>
                </c:pt>
              </c:strCache>
            </c:strRef>
          </c:cat>
          <c:val>
            <c:numRef>
              <c:f>Sheet1!$D$2:$D$6</c:f>
              <c:numCache>
                <c:formatCode>General</c:formatCode>
                <c:ptCount val="5"/>
                <c:pt idx="0">
                  <c:v>4</c:v>
                </c:pt>
                <c:pt idx="1">
                  <c:v>7</c:v>
                </c:pt>
                <c:pt idx="2">
                  <c:v>7</c:v>
                </c:pt>
                <c:pt idx="3">
                  <c:v>5</c:v>
                </c:pt>
                <c:pt idx="4">
                  <c:v>7</c:v>
                </c:pt>
              </c:numCache>
            </c:numRef>
          </c:val>
        </c:ser>
        <c:ser>
          <c:idx val="3"/>
          <c:order val="3"/>
          <c:tx>
            <c:strRef>
              <c:f>Sheet1!$E$1</c:f>
              <c:strCache>
                <c:ptCount val="1"/>
                <c:pt idx="0">
                  <c:v>4</c:v>
                </c:pt>
              </c:strCache>
            </c:strRef>
          </c:tx>
          <c:cat>
            <c:strRef>
              <c:f>Sheet1!$A$2:$A$6</c:f>
              <c:strCache>
                <c:ptCount val="5"/>
                <c:pt idx="0">
                  <c:v>homework</c:v>
                </c:pt>
                <c:pt idx="1">
                  <c:v>friends</c:v>
                </c:pt>
                <c:pt idx="2">
                  <c:v>entertainment</c:v>
                </c:pt>
                <c:pt idx="3">
                  <c:v>sleep</c:v>
                </c:pt>
                <c:pt idx="4">
                  <c:v>extracurricular activities</c:v>
                </c:pt>
              </c:strCache>
            </c:strRef>
          </c:cat>
          <c:val>
            <c:numRef>
              <c:f>Sheet1!$E$2:$E$6</c:f>
              <c:numCache>
                <c:formatCode>General</c:formatCode>
                <c:ptCount val="5"/>
                <c:pt idx="0">
                  <c:v>3</c:v>
                </c:pt>
                <c:pt idx="1">
                  <c:v>0</c:v>
                </c:pt>
                <c:pt idx="2">
                  <c:v>10</c:v>
                </c:pt>
                <c:pt idx="3">
                  <c:v>13</c:v>
                </c:pt>
                <c:pt idx="4">
                  <c:v>6</c:v>
                </c:pt>
              </c:numCache>
            </c:numRef>
          </c:val>
        </c:ser>
        <c:ser>
          <c:idx val="4"/>
          <c:order val="4"/>
          <c:tx>
            <c:strRef>
              <c:f>Sheet1!$F$1</c:f>
              <c:strCache>
                <c:ptCount val="1"/>
                <c:pt idx="0">
                  <c:v>5</c:v>
                </c:pt>
              </c:strCache>
            </c:strRef>
          </c:tx>
          <c:cat>
            <c:strRef>
              <c:f>Sheet1!$A$2:$A$6</c:f>
              <c:strCache>
                <c:ptCount val="5"/>
                <c:pt idx="0">
                  <c:v>homework</c:v>
                </c:pt>
                <c:pt idx="1">
                  <c:v>friends</c:v>
                </c:pt>
                <c:pt idx="2">
                  <c:v>entertainment</c:v>
                </c:pt>
                <c:pt idx="3">
                  <c:v>sleep</c:v>
                </c:pt>
                <c:pt idx="4">
                  <c:v>extracurricular activities</c:v>
                </c:pt>
              </c:strCache>
            </c:strRef>
          </c:cat>
          <c:val>
            <c:numRef>
              <c:f>Sheet1!$F$2:$F$6</c:f>
              <c:numCache>
                <c:formatCode>General</c:formatCode>
                <c:ptCount val="5"/>
                <c:pt idx="0">
                  <c:v>4</c:v>
                </c:pt>
                <c:pt idx="1">
                  <c:v>1</c:v>
                </c:pt>
                <c:pt idx="2">
                  <c:v>7</c:v>
                </c:pt>
                <c:pt idx="3">
                  <c:v>6</c:v>
                </c:pt>
              </c:numCache>
            </c:numRef>
          </c:val>
        </c:ser>
        <c:axId val="88989056"/>
        <c:axId val="89080960"/>
      </c:barChart>
      <c:catAx>
        <c:axId val="88989056"/>
        <c:scaling>
          <c:orientation val="minMax"/>
        </c:scaling>
        <c:axPos val="b"/>
        <c:tickLblPos val="nextTo"/>
        <c:crossAx val="89080960"/>
        <c:crosses val="autoZero"/>
        <c:auto val="1"/>
        <c:lblAlgn val="ctr"/>
        <c:lblOffset val="100"/>
      </c:catAx>
      <c:valAx>
        <c:axId val="89080960"/>
        <c:scaling>
          <c:orientation val="minMax"/>
        </c:scaling>
        <c:axPos val="l"/>
        <c:majorGridlines/>
        <c:numFmt formatCode="General" sourceLinked="1"/>
        <c:tickLblPos val="nextTo"/>
        <c:crossAx val="88989056"/>
        <c:crosses val="autoZero"/>
        <c:crossBetween val="between"/>
      </c:valAx>
    </c:plotArea>
    <c:legend>
      <c:legendPos val="r"/>
      <c:layout/>
    </c:legend>
    <c:plotVisOnly val="1"/>
  </c:chart>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dLbls>
            <c:showPercent val="1"/>
          </c:dLbls>
          <c:cat>
            <c:strRef>
              <c:f>Sheet1!$A$2:$A$6</c:f>
              <c:strCache>
                <c:ptCount val="5"/>
                <c:pt idx="0">
                  <c:v>3.5-4.0</c:v>
                </c:pt>
                <c:pt idx="1">
                  <c:v>2.9-3.4</c:v>
                </c:pt>
                <c:pt idx="2">
                  <c:v>1.7-2.2</c:v>
                </c:pt>
                <c:pt idx="3">
                  <c:v>2.3-2.8</c:v>
                </c:pt>
                <c:pt idx="4">
                  <c:v>1.6- below</c:v>
                </c:pt>
              </c:strCache>
            </c:strRef>
          </c:cat>
          <c:val>
            <c:numRef>
              <c:f>Sheet1!$B$2:$B$6</c:f>
              <c:numCache>
                <c:formatCode>General</c:formatCode>
                <c:ptCount val="5"/>
                <c:pt idx="0">
                  <c:v>12</c:v>
                </c:pt>
                <c:pt idx="1">
                  <c:v>11</c:v>
                </c:pt>
                <c:pt idx="2">
                  <c:v>5</c:v>
                </c:pt>
                <c:pt idx="3">
                  <c:v>1</c:v>
                </c:pt>
                <c:pt idx="4">
                  <c:v>1</c:v>
                </c:pt>
              </c:numCache>
            </c:numRef>
          </c:val>
        </c:ser>
        <c:dLbls>
          <c:showPercent val="1"/>
        </c:dLbls>
        <c:firstSliceAng val="0"/>
      </c:pieChart>
    </c:plotArea>
    <c:legend>
      <c:legendPos val="t"/>
      <c:layout/>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dLbls>
            <c:showPercent val="1"/>
          </c:dLbls>
          <c:cat>
            <c:strRef>
              <c:f>Sheet1!$A$2:$A$6</c:f>
              <c:strCache>
                <c:ptCount val="5"/>
                <c:pt idx="0">
                  <c:v>3.5- 4.0</c:v>
                </c:pt>
                <c:pt idx="1">
                  <c:v>2.9 - 3.4</c:v>
                </c:pt>
                <c:pt idx="2">
                  <c:v>2.3 - 2.8</c:v>
                </c:pt>
                <c:pt idx="3">
                  <c:v>1.7- 2.2</c:v>
                </c:pt>
                <c:pt idx="4">
                  <c:v>1.6 - below</c:v>
                </c:pt>
              </c:strCache>
            </c:strRef>
          </c:cat>
          <c:val>
            <c:numRef>
              <c:f>Sheet1!$B$2:$B$6</c:f>
              <c:numCache>
                <c:formatCode>General</c:formatCode>
                <c:ptCount val="5"/>
                <c:pt idx="0">
                  <c:v>22</c:v>
                </c:pt>
                <c:pt idx="1">
                  <c:v>6</c:v>
                </c:pt>
                <c:pt idx="2">
                  <c:v>1</c:v>
                </c:pt>
                <c:pt idx="3">
                  <c:v>1</c:v>
                </c:pt>
                <c:pt idx="4">
                  <c:v>1.0000000000000048E-8</c:v>
                </c:pt>
              </c:numCache>
            </c:numRef>
          </c:val>
        </c:ser>
        <c:dLbls>
          <c:showPercent val="1"/>
        </c:dLbls>
        <c:firstSliceAng val="0"/>
      </c:pieChart>
    </c:plotArea>
    <c:legend>
      <c:legendPos val="t"/>
      <c:layout/>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Athletes</a:t>
            </a:r>
            <a:endParaRPr lang="en-US" dirty="0"/>
          </a:p>
        </c:rich>
      </c:tx>
      <c:layout/>
    </c:title>
    <c:plotArea>
      <c:layout/>
      <c:scatterChart>
        <c:scatterStyle val="lineMarker"/>
        <c:ser>
          <c:idx val="0"/>
          <c:order val="0"/>
          <c:tx>
            <c:strRef>
              <c:f>Sheet1!$D$1</c:f>
              <c:strCache>
                <c:ptCount val="1"/>
              </c:strCache>
            </c:strRef>
          </c:tx>
          <c:spPr>
            <a:ln w="28575">
              <a:noFill/>
            </a:ln>
          </c:spPr>
          <c:xVal>
            <c:numRef>
              <c:f>Sheet1!$C$2:$C$31</c:f>
              <c:numCache>
                <c:formatCode>General</c:formatCode>
                <c:ptCount val="30"/>
                <c:pt idx="0">
                  <c:v>10</c:v>
                </c:pt>
                <c:pt idx="1">
                  <c:v>0</c:v>
                </c:pt>
                <c:pt idx="2">
                  <c:v>6</c:v>
                </c:pt>
                <c:pt idx="3">
                  <c:v>8</c:v>
                </c:pt>
                <c:pt idx="4">
                  <c:v>12</c:v>
                </c:pt>
                <c:pt idx="5">
                  <c:v>10</c:v>
                </c:pt>
                <c:pt idx="6">
                  <c:v>15</c:v>
                </c:pt>
                <c:pt idx="7">
                  <c:v>15</c:v>
                </c:pt>
                <c:pt idx="8">
                  <c:v>5</c:v>
                </c:pt>
                <c:pt idx="9">
                  <c:v>8</c:v>
                </c:pt>
                <c:pt idx="10">
                  <c:v>12</c:v>
                </c:pt>
                <c:pt idx="11">
                  <c:v>10</c:v>
                </c:pt>
                <c:pt idx="12">
                  <c:v>15</c:v>
                </c:pt>
                <c:pt idx="13">
                  <c:v>16</c:v>
                </c:pt>
                <c:pt idx="14">
                  <c:v>2</c:v>
                </c:pt>
                <c:pt idx="15">
                  <c:v>8</c:v>
                </c:pt>
                <c:pt idx="16">
                  <c:v>3</c:v>
                </c:pt>
                <c:pt idx="17">
                  <c:v>10</c:v>
                </c:pt>
                <c:pt idx="18">
                  <c:v>15</c:v>
                </c:pt>
                <c:pt idx="19">
                  <c:v>10</c:v>
                </c:pt>
                <c:pt idx="20">
                  <c:v>10</c:v>
                </c:pt>
                <c:pt idx="21">
                  <c:v>6</c:v>
                </c:pt>
                <c:pt idx="22">
                  <c:v>12</c:v>
                </c:pt>
                <c:pt idx="23">
                  <c:v>13</c:v>
                </c:pt>
                <c:pt idx="24">
                  <c:v>5</c:v>
                </c:pt>
                <c:pt idx="25">
                  <c:v>3</c:v>
                </c:pt>
                <c:pt idx="26">
                  <c:v>19</c:v>
                </c:pt>
                <c:pt idx="27">
                  <c:v>15</c:v>
                </c:pt>
                <c:pt idx="28">
                  <c:v>18</c:v>
                </c:pt>
                <c:pt idx="29">
                  <c:v>10</c:v>
                </c:pt>
              </c:numCache>
            </c:numRef>
          </c:xVal>
          <c:yVal>
            <c:numRef>
              <c:f>Sheet1!$D$2:$D$31</c:f>
              <c:numCache>
                <c:formatCode>General</c:formatCode>
                <c:ptCount val="30"/>
                <c:pt idx="0">
                  <c:v>0</c:v>
                </c:pt>
                <c:pt idx="1">
                  <c:v>2</c:v>
                </c:pt>
                <c:pt idx="2">
                  <c:v>2</c:v>
                </c:pt>
                <c:pt idx="3">
                  <c:v>2</c:v>
                </c:pt>
                <c:pt idx="4">
                  <c:v>3</c:v>
                </c:pt>
                <c:pt idx="5">
                  <c:v>2</c:v>
                </c:pt>
                <c:pt idx="6">
                  <c:v>2</c:v>
                </c:pt>
                <c:pt idx="7">
                  <c:v>2</c:v>
                </c:pt>
                <c:pt idx="8">
                  <c:v>3</c:v>
                </c:pt>
                <c:pt idx="9">
                  <c:v>12</c:v>
                </c:pt>
                <c:pt idx="10">
                  <c:v>20</c:v>
                </c:pt>
                <c:pt idx="11">
                  <c:v>15</c:v>
                </c:pt>
                <c:pt idx="12">
                  <c:v>20</c:v>
                </c:pt>
                <c:pt idx="13">
                  <c:v>14</c:v>
                </c:pt>
                <c:pt idx="14">
                  <c:v>5</c:v>
                </c:pt>
                <c:pt idx="15">
                  <c:v>3</c:v>
                </c:pt>
                <c:pt idx="16">
                  <c:v>9</c:v>
                </c:pt>
                <c:pt idx="17">
                  <c:v>7</c:v>
                </c:pt>
                <c:pt idx="18">
                  <c:v>7</c:v>
                </c:pt>
                <c:pt idx="19">
                  <c:v>5</c:v>
                </c:pt>
                <c:pt idx="20">
                  <c:v>6</c:v>
                </c:pt>
                <c:pt idx="21">
                  <c:v>5</c:v>
                </c:pt>
                <c:pt idx="22">
                  <c:v>4</c:v>
                </c:pt>
                <c:pt idx="23">
                  <c:v>4</c:v>
                </c:pt>
                <c:pt idx="24">
                  <c:v>4</c:v>
                </c:pt>
                <c:pt idx="25">
                  <c:v>4</c:v>
                </c:pt>
                <c:pt idx="26">
                  <c:v>0</c:v>
                </c:pt>
                <c:pt idx="27">
                  <c:v>0</c:v>
                </c:pt>
                <c:pt idx="28">
                  <c:v>8</c:v>
                </c:pt>
                <c:pt idx="29">
                  <c:v>8</c:v>
                </c:pt>
              </c:numCache>
            </c:numRef>
          </c:yVal>
        </c:ser>
        <c:axId val="52747648"/>
        <c:axId val="52868224"/>
      </c:scatterChart>
      <c:valAx>
        <c:axId val="52747648"/>
        <c:scaling>
          <c:orientation val="minMax"/>
        </c:scaling>
        <c:axPos val="b"/>
        <c:numFmt formatCode="General" sourceLinked="1"/>
        <c:tickLblPos val="nextTo"/>
        <c:crossAx val="52868224"/>
        <c:crosses val="autoZero"/>
        <c:crossBetween val="midCat"/>
      </c:valAx>
      <c:valAx>
        <c:axId val="52868224"/>
        <c:scaling>
          <c:orientation val="minMax"/>
        </c:scaling>
        <c:axPos val="l"/>
        <c:majorGridlines/>
        <c:numFmt formatCode="General" sourceLinked="1"/>
        <c:tickLblPos val="nextTo"/>
        <c:crossAx val="52747648"/>
        <c:crosses val="autoZero"/>
        <c:crossBetween val="midCat"/>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Non</a:t>
            </a:r>
            <a:r>
              <a:rPr lang="en-US" baseline="0" dirty="0"/>
              <a:t> Athletes</a:t>
            </a:r>
            <a:endParaRPr lang="en-US" dirty="0"/>
          </a:p>
        </c:rich>
      </c:tx>
      <c:layout/>
    </c:title>
    <c:plotArea>
      <c:layout>
        <c:manualLayout>
          <c:layoutTarget val="inner"/>
          <c:xMode val="edge"/>
          <c:yMode val="edge"/>
          <c:x val="5.9477911646586543E-2"/>
          <c:y val="0.12470238095238122"/>
          <c:w val="0.90589365335357519"/>
          <c:h val="0.78380952380952384"/>
        </c:manualLayout>
      </c:layout>
      <c:scatterChart>
        <c:scatterStyle val="lineMarker"/>
        <c:ser>
          <c:idx val="0"/>
          <c:order val="0"/>
          <c:tx>
            <c:strRef>
              <c:f>Sheet1!$B$1</c:f>
              <c:strCache>
                <c:ptCount val="1"/>
                <c:pt idx="0">
                  <c:v>hw</c:v>
                </c:pt>
              </c:strCache>
            </c:strRef>
          </c:tx>
          <c:spPr>
            <a:ln w="28575">
              <a:noFill/>
            </a:ln>
          </c:spPr>
          <c:xVal>
            <c:numRef>
              <c:f>Sheet1!$A$2:$A$31</c:f>
              <c:numCache>
                <c:formatCode>General</c:formatCode>
                <c:ptCount val="30"/>
                <c:pt idx="0">
                  <c:v>4</c:v>
                </c:pt>
                <c:pt idx="1">
                  <c:v>5</c:v>
                </c:pt>
                <c:pt idx="2">
                  <c:v>2</c:v>
                </c:pt>
                <c:pt idx="3">
                  <c:v>0</c:v>
                </c:pt>
                <c:pt idx="4">
                  <c:v>8</c:v>
                </c:pt>
                <c:pt idx="5">
                  <c:v>1</c:v>
                </c:pt>
                <c:pt idx="6">
                  <c:v>0</c:v>
                </c:pt>
                <c:pt idx="7">
                  <c:v>0</c:v>
                </c:pt>
                <c:pt idx="8">
                  <c:v>1</c:v>
                </c:pt>
                <c:pt idx="9">
                  <c:v>1</c:v>
                </c:pt>
                <c:pt idx="10">
                  <c:v>6</c:v>
                </c:pt>
                <c:pt idx="11">
                  <c:v>14</c:v>
                </c:pt>
                <c:pt idx="12">
                  <c:v>28</c:v>
                </c:pt>
                <c:pt idx="13">
                  <c:v>9</c:v>
                </c:pt>
                <c:pt idx="14">
                  <c:v>2</c:v>
                </c:pt>
                <c:pt idx="15">
                  <c:v>4</c:v>
                </c:pt>
                <c:pt idx="16">
                  <c:v>0</c:v>
                </c:pt>
                <c:pt idx="17">
                  <c:v>0</c:v>
                </c:pt>
                <c:pt idx="18">
                  <c:v>3</c:v>
                </c:pt>
                <c:pt idx="19">
                  <c:v>0</c:v>
                </c:pt>
                <c:pt idx="20">
                  <c:v>16</c:v>
                </c:pt>
                <c:pt idx="21">
                  <c:v>1</c:v>
                </c:pt>
                <c:pt idx="22">
                  <c:v>0</c:v>
                </c:pt>
                <c:pt idx="23">
                  <c:v>3</c:v>
                </c:pt>
                <c:pt idx="24">
                  <c:v>3</c:v>
                </c:pt>
                <c:pt idx="25">
                  <c:v>0</c:v>
                </c:pt>
                <c:pt idx="26">
                  <c:v>0</c:v>
                </c:pt>
                <c:pt idx="27">
                  <c:v>6</c:v>
                </c:pt>
                <c:pt idx="28">
                  <c:v>6</c:v>
                </c:pt>
                <c:pt idx="29">
                  <c:v>20</c:v>
                </c:pt>
              </c:numCache>
            </c:numRef>
          </c:xVal>
          <c:yVal>
            <c:numRef>
              <c:f>Sheet1!$B$2:$B$31</c:f>
              <c:numCache>
                <c:formatCode>General</c:formatCode>
                <c:ptCount val="30"/>
                <c:pt idx="0">
                  <c:v>14</c:v>
                </c:pt>
                <c:pt idx="1">
                  <c:v>25</c:v>
                </c:pt>
                <c:pt idx="2">
                  <c:v>12</c:v>
                </c:pt>
                <c:pt idx="3">
                  <c:v>12</c:v>
                </c:pt>
                <c:pt idx="4">
                  <c:v>30</c:v>
                </c:pt>
                <c:pt idx="5">
                  <c:v>1</c:v>
                </c:pt>
                <c:pt idx="6">
                  <c:v>1</c:v>
                </c:pt>
                <c:pt idx="7">
                  <c:v>2</c:v>
                </c:pt>
                <c:pt idx="8">
                  <c:v>2</c:v>
                </c:pt>
                <c:pt idx="9">
                  <c:v>3</c:v>
                </c:pt>
                <c:pt idx="10">
                  <c:v>3</c:v>
                </c:pt>
                <c:pt idx="11">
                  <c:v>4</c:v>
                </c:pt>
                <c:pt idx="12">
                  <c:v>4</c:v>
                </c:pt>
                <c:pt idx="13">
                  <c:v>4</c:v>
                </c:pt>
                <c:pt idx="14">
                  <c:v>3</c:v>
                </c:pt>
                <c:pt idx="15">
                  <c:v>4</c:v>
                </c:pt>
                <c:pt idx="16">
                  <c:v>2</c:v>
                </c:pt>
                <c:pt idx="17">
                  <c:v>2</c:v>
                </c:pt>
                <c:pt idx="18">
                  <c:v>8</c:v>
                </c:pt>
                <c:pt idx="19">
                  <c:v>2</c:v>
                </c:pt>
                <c:pt idx="20">
                  <c:v>2</c:v>
                </c:pt>
                <c:pt idx="21">
                  <c:v>10</c:v>
                </c:pt>
                <c:pt idx="22">
                  <c:v>8</c:v>
                </c:pt>
                <c:pt idx="23">
                  <c:v>6</c:v>
                </c:pt>
                <c:pt idx="24">
                  <c:v>5</c:v>
                </c:pt>
                <c:pt idx="25">
                  <c:v>6</c:v>
                </c:pt>
                <c:pt idx="26">
                  <c:v>7</c:v>
                </c:pt>
                <c:pt idx="27">
                  <c:v>5</c:v>
                </c:pt>
                <c:pt idx="28">
                  <c:v>5</c:v>
                </c:pt>
                <c:pt idx="29">
                  <c:v>6</c:v>
                </c:pt>
              </c:numCache>
            </c:numRef>
          </c:yVal>
        </c:ser>
        <c:axId val="53221248"/>
        <c:axId val="53222784"/>
      </c:scatterChart>
      <c:valAx>
        <c:axId val="53221248"/>
        <c:scaling>
          <c:orientation val="minMax"/>
        </c:scaling>
        <c:axPos val="b"/>
        <c:numFmt formatCode="General" sourceLinked="1"/>
        <c:tickLblPos val="nextTo"/>
        <c:crossAx val="53222784"/>
        <c:crosses val="autoZero"/>
        <c:crossBetween val="midCat"/>
      </c:valAx>
      <c:valAx>
        <c:axId val="53222784"/>
        <c:scaling>
          <c:orientation val="minMax"/>
        </c:scaling>
        <c:axPos val="l"/>
        <c:majorGridlines/>
        <c:numFmt formatCode="General" sourceLinked="1"/>
        <c:tickLblPos val="nextTo"/>
        <c:crossAx val="53221248"/>
        <c:crosses val="autoZero"/>
        <c:crossBetween val="midCat"/>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Non</a:t>
            </a:r>
            <a:r>
              <a:rPr lang="en-US" baseline="0" dirty="0" smtClean="0"/>
              <a:t> Athletes</a:t>
            </a:r>
            <a:endParaRPr lang="en-US" dirty="0"/>
          </a:p>
        </c:rich>
      </c:tx>
      <c:layout/>
    </c:title>
    <c:plotArea>
      <c:layout/>
      <c:scatterChart>
        <c:scatterStyle val="lineMarker"/>
        <c:ser>
          <c:idx val="0"/>
          <c:order val="0"/>
          <c:tx>
            <c:strRef>
              <c:f>Sheet1!$B$1</c:f>
              <c:strCache>
                <c:ptCount val="1"/>
                <c:pt idx="0">
                  <c:v>Column1</c:v>
                </c:pt>
              </c:strCache>
            </c:strRef>
          </c:tx>
          <c:spPr>
            <a:ln w="34290">
              <a:noFill/>
            </a:ln>
          </c:spPr>
          <c:xVal>
            <c:numRef>
              <c:f>Sheet1!$A$2:$A$29</c:f>
              <c:numCache>
                <c:formatCode>General</c:formatCode>
                <c:ptCount val="28"/>
                <c:pt idx="0">
                  <c:v>4</c:v>
                </c:pt>
                <c:pt idx="1">
                  <c:v>2</c:v>
                </c:pt>
                <c:pt idx="2">
                  <c:v>0</c:v>
                </c:pt>
                <c:pt idx="3">
                  <c:v>1</c:v>
                </c:pt>
                <c:pt idx="4">
                  <c:v>0</c:v>
                </c:pt>
                <c:pt idx="5">
                  <c:v>0</c:v>
                </c:pt>
                <c:pt idx="6">
                  <c:v>1</c:v>
                </c:pt>
                <c:pt idx="7">
                  <c:v>1</c:v>
                </c:pt>
                <c:pt idx="8">
                  <c:v>6</c:v>
                </c:pt>
                <c:pt idx="9">
                  <c:v>14</c:v>
                </c:pt>
                <c:pt idx="10">
                  <c:v>28</c:v>
                </c:pt>
                <c:pt idx="11">
                  <c:v>9</c:v>
                </c:pt>
                <c:pt idx="12">
                  <c:v>2</c:v>
                </c:pt>
                <c:pt idx="13">
                  <c:v>4</c:v>
                </c:pt>
                <c:pt idx="14">
                  <c:v>0</c:v>
                </c:pt>
                <c:pt idx="15">
                  <c:v>0</c:v>
                </c:pt>
                <c:pt idx="16">
                  <c:v>3</c:v>
                </c:pt>
                <c:pt idx="17">
                  <c:v>0</c:v>
                </c:pt>
                <c:pt idx="18">
                  <c:v>16</c:v>
                </c:pt>
                <c:pt idx="19">
                  <c:v>1</c:v>
                </c:pt>
                <c:pt idx="20">
                  <c:v>0</c:v>
                </c:pt>
                <c:pt idx="21">
                  <c:v>3</c:v>
                </c:pt>
                <c:pt idx="22">
                  <c:v>3</c:v>
                </c:pt>
                <c:pt idx="23">
                  <c:v>0</c:v>
                </c:pt>
                <c:pt idx="24">
                  <c:v>0</c:v>
                </c:pt>
                <c:pt idx="25">
                  <c:v>6</c:v>
                </c:pt>
                <c:pt idx="26">
                  <c:v>6</c:v>
                </c:pt>
                <c:pt idx="27">
                  <c:v>20</c:v>
                </c:pt>
              </c:numCache>
            </c:numRef>
          </c:xVal>
          <c:yVal>
            <c:numRef>
              <c:f>Sheet1!$B$2:$B$29</c:f>
              <c:numCache>
                <c:formatCode>General</c:formatCode>
                <c:ptCount val="28"/>
                <c:pt idx="0">
                  <c:v>14</c:v>
                </c:pt>
                <c:pt idx="1">
                  <c:v>12</c:v>
                </c:pt>
                <c:pt idx="2">
                  <c:v>12</c:v>
                </c:pt>
                <c:pt idx="3">
                  <c:v>1</c:v>
                </c:pt>
                <c:pt idx="4">
                  <c:v>1</c:v>
                </c:pt>
                <c:pt idx="5">
                  <c:v>2</c:v>
                </c:pt>
                <c:pt idx="6">
                  <c:v>2</c:v>
                </c:pt>
                <c:pt idx="7">
                  <c:v>3</c:v>
                </c:pt>
                <c:pt idx="8">
                  <c:v>3</c:v>
                </c:pt>
                <c:pt idx="9">
                  <c:v>4</c:v>
                </c:pt>
                <c:pt idx="10">
                  <c:v>4</c:v>
                </c:pt>
                <c:pt idx="11">
                  <c:v>4</c:v>
                </c:pt>
                <c:pt idx="12">
                  <c:v>3</c:v>
                </c:pt>
                <c:pt idx="13">
                  <c:v>4</c:v>
                </c:pt>
                <c:pt idx="14">
                  <c:v>2</c:v>
                </c:pt>
                <c:pt idx="15">
                  <c:v>2</c:v>
                </c:pt>
                <c:pt idx="16">
                  <c:v>8</c:v>
                </c:pt>
                <c:pt idx="17">
                  <c:v>3</c:v>
                </c:pt>
                <c:pt idx="18">
                  <c:v>3</c:v>
                </c:pt>
                <c:pt idx="19">
                  <c:v>10</c:v>
                </c:pt>
                <c:pt idx="20">
                  <c:v>8</c:v>
                </c:pt>
                <c:pt idx="21">
                  <c:v>6</c:v>
                </c:pt>
                <c:pt idx="22">
                  <c:v>5</c:v>
                </c:pt>
                <c:pt idx="23">
                  <c:v>6</c:v>
                </c:pt>
                <c:pt idx="24">
                  <c:v>7</c:v>
                </c:pt>
                <c:pt idx="25">
                  <c:v>5</c:v>
                </c:pt>
                <c:pt idx="26">
                  <c:v>5</c:v>
                </c:pt>
                <c:pt idx="27">
                  <c:v>6</c:v>
                </c:pt>
              </c:numCache>
            </c:numRef>
          </c:yVal>
        </c:ser>
        <c:axId val="89302528"/>
        <c:axId val="89304064"/>
      </c:scatterChart>
      <c:valAx>
        <c:axId val="89302528"/>
        <c:scaling>
          <c:orientation val="minMax"/>
        </c:scaling>
        <c:axPos val="b"/>
        <c:numFmt formatCode="General" sourceLinked="1"/>
        <c:tickLblPos val="nextTo"/>
        <c:crossAx val="89304064"/>
        <c:crosses val="autoZero"/>
        <c:crossBetween val="midCat"/>
      </c:valAx>
      <c:valAx>
        <c:axId val="89304064"/>
        <c:scaling>
          <c:orientation val="minMax"/>
        </c:scaling>
        <c:axPos val="l"/>
        <c:majorGridlines/>
        <c:numFmt formatCode="General" sourceLinked="1"/>
        <c:tickLblPos val="nextTo"/>
        <c:crossAx val="89302528"/>
        <c:crosses val="autoZero"/>
        <c:crossBetween val="midCat"/>
      </c:valAx>
    </c:plotArea>
    <c:plotVisOnly val="1"/>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Athletes</a:t>
            </a:r>
            <a:endParaRPr lang="en-US" dirty="0"/>
          </a:p>
        </c:rich>
      </c:tx>
      <c:layout/>
    </c:title>
    <c:plotArea>
      <c:layout/>
      <c:scatterChart>
        <c:scatterStyle val="lineMarker"/>
        <c:ser>
          <c:idx val="0"/>
          <c:order val="0"/>
          <c:tx>
            <c:strRef>
              <c:f>Sheet1!$B$1</c:f>
              <c:strCache>
                <c:ptCount val="1"/>
                <c:pt idx="0">
                  <c:v>Y-Values</c:v>
                </c:pt>
              </c:strCache>
            </c:strRef>
          </c:tx>
          <c:spPr>
            <a:ln w="34290">
              <a:noFill/>
            </a:ln>
          </c:spPr>
          <c:xVal>
            <c:numRef>
              <c:f>Sheet1!$A$2:$A$30</c:f>
              <c:numCache>
                <c:formatCode>General</c:formatCode>
                <c:ptCount val="29"/>
                <c:pt idx="0">
                  <c:v>10</c:v>
                </c:pt>
                <c:pt idx="1">
                  <c:v>0</c:v>
                </c:pt>
                <c:pt idx="2">
                  <c:v>6</c:v>
                </c:pt>
                <c:pt idx="3">
                  <c:v>8</c:v>
                </c:pt>
                <c:pt idx="4">
                  <c:v>12</c:v>
                </c:pt>
                <c:pt idx="5">
                  <c:v>10</c:v>
                </c:pt>
                <c:pt idx="6">
                  <c:v>15</c:v>
                </c:pt>
                <c:pt idx="7">
                  <c:v>15</c:v>
                </c:pt>
                <c:pt idx="8">
                  <c:v>5</c:v>
                </c:pt>
                <c:pt idx="9">
                  <c:v>8</c:v>
                </c:pt>
                <c:pt idx="10">
                  <c:v>12</c:v>
                </c:pt>
                <c:pt idx="11">
                  <c:v>10</c:v>
                </c:pt>
                <c:pt idx="12">
                  <c:v>15</c:v>
                </c:pt>
                <c:pt idx="13">
                  <c:v>16</c:v>
                </c:pt>
                <c:pt idx="14">
                  <c:v>2</c:v>
                </c:pt>
                <c:pt idx="15">
                  <c:v>8</c:v>
                </c:pt>
                <c:pt idx="16">
                  <c:v>3</c:v>
                </c:pt>
                <c:pt idx="17">
                  <c:v>10</c:v>
                </c:pt>
                <c:pt idx="18">
                  <c:v>15</c:v>
                </c:pt>
                <c:pt idx="19">
                  <c:v>10</c:v>
                </c:pt>
                <c:pt idx="20">
                  <c:v>10</c:v>
                </c:pt>
                <c:pt idx="21">
                  <c:v>6</c:v>
                </c:pt>
                <c:pt idx="22">
                  <c:v>12</c:v>
                </c:pt>
                <c:pt idx="23">
                  <c:v>13</c:v>
                </c:pt>
                <c:pt idx="24">
                  <c:v>5</c:v>
                </c:pt>
                <c:pt idx="25">
                  <c:v>3</c:v>
                </c:pt>
                <c:pt idx="26">
                  <c:v>15</c:v>
                </c:pt>
                <c:pt idx="27">
                  <c:v>18</c:v>
                </c:pt>
                <c:pt idx="28">
                  <c:v>10</c:v>
                </c:pt>
              </c:numCache>
            </c:numRef>
          </c:xVal>
          <c:yVal>
            <c:numRef>
              <c:f>Sheet1!$B$2:$B$30</c:f>
              <c:numCache>
                <c:formatCode>General</c:formatCode>
                <c:ptCount val="29"/>
                <c:pt idx="0">
                  <c:v>0</c:v>
                </c:pt>
                <c:pt idx="1">
                  <c:v>2</c:v>
                </c:pt>
                <c:pt idx="2">
                  <c:v>2</c:v>
                </c:pt>
                <c:pt idx="3">
                  <c:v>2</c:v>
                </c:pt>
                <c:pt idx="4">
                  <c:v>3</c:v>
                </c:pt>
                <c:pt idx="5">
                  <c:v>2</c:v>
                </c:pt>
                <c:pt idx="6">
                  <c:v>2</c:v>
                </c:pt>
                <c:pt idx="7">
                  <c:v>2</c:v>
                </c:pt>
                <c:pt idx="8">
                  <c:v>3</c:v>
                </c:pt>
                <c:pt idx="9">
                  <c:v>12</c:v>
                </c:pt>
                <c:pt idx="10">
                  <c:v>20</c:v>
                </c:pt>
                <c:pt idx="11">
                  <c:v>15</c:v>
                </c:pt>
                <c:pt idx="12">
                  <c:v>20</c:v>
                </c:pt>
                <c:pt idx="13">
                  <c:v>14</c:v>
                </c:pt>
                <c:pt idx="14">
                  <c:v>5</c:v>
                </c:pt>
                <c:pt idx="15">
                  <c:v>3</c:v>
                </c:pt>
                <c:pt idx="16">
                  <c:v>9</c:v>
                </c:pt>
                <c:pt idx="17">
                  <c:v>7</c:v>
                </c:pt>
                <c:pt idx="18">
                  <c:v>7</c:v>
                </c:pt>
                <c:pt idx="19">
                  <c:v>5</c:v>
                </c:pt>
                <c:pt idx="20">
                  <c:v>6</c:v>
                </c:pt>
                <c:pt idx="21">
                  <c:v>5</c:v>
                </c:pt>
                <c:pt idx="22">
                  <c:v>4</c:v>
                </c:pt>
                <c:pt idx="23">
                  <c:v>4</c:v>
                </c:pt>
                <c:pt idx="24">
                  <c:v>4</c:v>
                </c:pt>
                <c:pt idx="25">
                  <c:v>4</c:v>
                </c:pt>
                <c:pt idx="26">
                  <c:v>0</c:v>
                </c:pt>
                <c:pt idx="27">
                  <c:v>8</c:v>
                </c:pt>
                <c:pt idx="28">
                  <c:v>8</c:v>
                </c:pt>
              </c:numCache>
            </c:numRef>
          </c:yVal>
        </c:ser>
        <c:axId val="89688704"/>
        <c:axId val="89694592"/>
      </c:scatterChart>
      <c:valAx>
        <c:axId val="89688704"/>
        <c:scaling>
          <c:orientation val="minMax"/>
        </c:scaling>
        <c:axPos val="b"/>
        <c:numFmt formatCode="General" sourceLinked="1"/>
        <c:tickLblPos val="nextTo"/>
        <c:crossAx val="89694592"/>
        <c:crosses val="autoZero"/>
        <c:crossBetween val="midCat"/>
      </c:valAx>
      <c:valAx>
        <c:axId val="89694592"/>
        <c:scaling>
          <c:orientation val="minMax"/>
        </c:scaling>
        <c:axPos val="l"/>
        <c:majorGridlines/>
        <c:numFmt formatCode="General" sourceLinked="1"/>
        <c:tickLblPos val="nextTo"/>
        <c:crossAx val="89688704"/>
        <c:crosses val="autoZero"/>
        <c:crossBetween val="midCat"/>
      </c:valAx>
    </c:plotArea>
    <c:plotVisOnly val="1"/>
  </c:chart>
  <c:txPr>
    <a:bodyPr/>
    <a:lstStyle/>
    <a:p>
      <a:pPr>
        <a:defRPr sz="1800"/>
      </a:pPr>
      <a:endParaRPr lang="en-US"/>
    </a:p>
  </c:txPr>
  <c:externalData r:id="rId1"/>
</c:chartSpace>
</file>

<file path=ppt/drawings/_rels/drawing2.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0.78723</cdr:x>
      <cdr:y>0.6536</cdr:y>
    </cdr:from>
    <cdr:to>
      <cdr:x>0.93617</cdr:x>
      <cdr:y>0.73331</cdr:y>
    </cdr:to>
    <cdr:sp macro="" textlink="">
      <cdr:nvSpPr>
        <cdr:cNvPr id="3" name="TextBox 2"/>
        <cdr:cNvSpPr txBox="1"/>
      </cdr:nvSpPr>
      <cdr:spPr>
        <a:xfrm xmlns:a="http://schemas.openxmlformats.org/drawingml/2006/main">
          <a:off x="5638800" y="3124200"/>
          <a:ext cx="1066800" cy="3810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800" dirty="0" smtClean="0"/>
            <a:t>117 pts</a:t>
          </a:r>
          <a:endParaRPr lang="en-US"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0.80274</cdr:x>
      <cdr:y>0.76667</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943600" y="3505201"/>
          <a:ext cx="1443015" cy="1066800"/>
        </a:xfrm>
        <a:prstGeom xmlns:a="http://schemas.openxmlformats.org/drawingml/2006/main" prst="rect">
          <a:avLst/>
        </a:prstGeom>
      </cdr:spPr>
    </cdr:pic>
  </cdr:relSizeAnchor>
  <cdr:relSizeAnchor xmlns:cdr="http://schemas.openxmlformats.org/drawingml/2006/chartDrawing">
    <cdr:from>
      <cdr:x>0.5625</cdr:x>
      <cdr:y>0.65</cdr:y>
    </cdr:from>
    <cdr:to>
      <cdr:x>0.65625</cdr:x>
      <cdr:y>0.73333</cdr:y>
    </cdr:to>
    <cdr:sp macro="" textlink="">
      <cdr:nvSpPr>
        <cdr:cNvPr id="3" name="TextBox 2"/>
        <cdr:cNvSpPr txBox="1"/>
      </cdr:nvSpPr>
      <cdr:spPr>
        <a:xfrm xmlns:a="http://schemas.openxmlformats.org/drawingml/2006/main">
          <a:off x="4114800" y="2971800"/>
          <a:ext cx="685800" cy="3810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800" dirty="0" smtClean="0"/>
            <a:t>75</a:t>
          </a:r>
          <a:endParaRPr lang="en-US" sz="1800" dirty="0"/>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D9B56DC-3F6F-4925-8E5C-D213F9A50072}" type="datetimeFigureOut">
              <a:rPr lang="en-US" smtClean="0"/>
              <a:pPr/>
              <a:t>1/25/2010</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2780160-D2C3-48A1-8518-28C765581B3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9B56DC-3F6F-4925-8E5C-D213F9A50072}" type="datetimeFigureOut">
              <a:rPr lang="en-US" smtClean="0"/>
              <a:pPr/>
              <a:t>1/25/2010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2780160-D2C3-48A1-8518-28C765581B30}" type="slidenum">
              <a:rPr lang="en-US" smtClean="0"/>
              <a:pPr/>
              <a:t>‹#›</a:t>
            </a:fld>
            <a:endParaRPr lang="en-US" dirty="0"/>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3D9B56DC-3F6F-4925-8E5C-D213F9A50072}" type="datetimeFigureOut">
              <a:rPr lang="en-US" smtClean="0"/>
              <a:pPr/>
              <a:t>1/25/2010</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2780160-D2C3-48A1-8518-28C765581B30}" type="slidenum">
              <a:rPr lang="en-US" smtClean="0"/>
              <a:pPr/>
              <a:t>‹#›</a:t>
            </a:fld>
            <a:endParaRPr lang="en-US" dirty="0"/>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9B56DC-3F6F-4925-8E5C-D213F9A50072}" type="datetimeFigureOut">
              <a:rPr lang="en-US" smtClean="0"/>
              <a:pPr/>
              <a:t>1/25/2010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2780160-D2C3-48A1-8518-28C765581B30}" type="slidenum">
              <a:rPr lang="en-US" smtClean="0"/>
              <a:pPr/>
              <a:t>‹#›</a:t>
            </a:fld>
            <a:endParaRPr lang="en-US" dirty="0"/>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D9B56DC-3F6F-4925-8E5C-D213F9A50072}" type="datetimeFigureOut">
              <a:rPr lang="en-US" smtClean="0"/>
              <a:pPr/>
              <a:t>1/25/2010</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12780160-D2C3-48A1-8518-28C765581B3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D9B56DC-3F6F-4925-8E5C-D213F9A50072}" type="datetimeFigureOut">
              <a:rPr lang="en-US" smtClean="0"/>
              <a:pPr/>
              <a:t>1/25/2010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2780160-D2C3-48A1-8518-28C765581B30}" type="slidenum">
              <a:rPr lang="en-US" smtClean="0"/>
              <a:pPr/>
              <a:t>‹#›</a:t>
            </a:fld>
            <a:endParaRPr lang="en-US" dirty="0"/>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D9B56DC-3F6F-4925-8E5C-D213F9A50072}" type="datetimeFigureOut">
              <a:rPr lang="en-US" smtClean="0"/>
              <a:pPr/>
              <a:t>1/25/2010</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12780160-D2C3-48A1-8518-28C765581B30}" type="slidenum">
              <a:rPr lang="en-US" smtClean="0"/>
              <a:pPr/>
              <a:t>‹#›</a:t>
            </a:fld>
            <a:endParaRPr lang="en-US" dirty="0"/>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D9B56DC-3F6F-4925-8E5C-D213F9A50072}" type="datetimeFigureOut">
              <a:rPr lang="en-US" smtClean="0"/>
              <a:pPr/>
              <a:t>1/25/2010</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12780160-D2C3-48A1-8518-28C765581B30}" type="slidenum">
              <a:rPr lang="en-US" smtClean="0"/>
              <a:pPr/>
              <a:t>‹#›</a:t>
            </a:fld>
            <a:endParaRPr lang="en-US" dirty="0"/>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3D9B56DC-3F6F-4925-8E5C-D213F9A50072}" type="datetimeFigureOut">
              <a:rPr lang="en-US" smtClean="0"/>
              <a:pPr/>
              <a:t>1/25/2010</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12780160-D2C3-48A1-8518-28C765581B30}" type="slidenum">
              <a:rPr lang="en-US" smtClean="0"/>
              <a:pPr/>
              <a:t>‹#›</a:t>
            </a:fld>
            <a:endParaRPr lang="en-US" dirty="0"/>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D9B56DC-3F6F-4925-8E5C-D213F9A50072}" type="datetimeFigureOut">
              <a:rPr lang="en-US" smtClean="0"/>
              <a:pPr/>
              <a:t>1/25/2010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2780160-D2C3-48A1-8518-28C765581B30}" type="slidenum">
              <a:rPr lang="en-US" smtClean="0"/>
              <a:pPr/>
              <a:t>‹#›</a:t>
            </a:fld>
            <a:endParaRPr lang="en-US" dirty="0"/>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3D9B56DC-3F6F-4925-8E5C-D213F9A50072}" type="datetimeFigureOut">
              <a:rPr lang="en-US" smtClean="0"/>
              <a:pPr/>
              <a:t>1/25/2010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2780160-D2C3-48A1-8518-28C765581B30}" type="slidenum">
              <a:rPr lang="en-US" smtClean="0"/>
              <a:pPr/>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D9B56DC-3F6F-4925-8E5C-D213F9A50072}" type="datetimeFigureOut">
              <a:rPr lang="en-US" smtClean="0"/>
              <a:pPr/>
              <a:t>1/25/2010</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2780160-D2C3-48A1-8518-28C765581B3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p:dissolve/>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audio" Target="file:///C:\Users\Public\Music\Sample%20Music\Love%20Comes.wma" TargetMode="Externa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video" Target="file:///C:\Users\Charles\Documents\courtney\data%20bx%203.wmv" TargetMode="External"/><Relationship Id="rId7" Type="http://schemas.openxmlformats.org/officeDocument/2006/relationships/image" Target="../media/image8.png"/><Relationship Id="rId2" Type="http://schemas.openxmlformats.org/officeDocument/2006/relationships/video" Target="file:///C:\Users\Charles\Documents\courtney\data%20bx%202_0001.wmv" TargetMode="External"/><Relationship Id="rId1" Type="http://schemas.openxmlformats.org/officeDocument/2006/relationships/video" Target="file:///C:\Users\Charles\Documents\courtney\data1%20bx.wmv" TargetMode="External"/><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video" Target="file:///C:\Users\Charles\Documents\courtney\data%20bx4.wmv" TargetMode="External"/><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0"/>
            <a:ext cx="7772400" cy="1470025"/>
          </a:xfrm>
        </p:spPr>
        <p:txBody>
          <a:bodyPr>
            <a:normAutofit/>
          </a:bodyPr>
          <a:lstStyle/>
          <a:p>
            <a:r>
              <a:rPr lang="en-US" dirty="0" smtClean="0">
                <a:solidFill>
                  <a:srgbClr val="00B0F0"/>
                </a:solidFill>
              </a:rPr>
              <a:t>GPA vs. Extracurricular activities</a:t>
            </a:r>
            <a:endParaRPr lang="en-US" dirty="0">
              <a:solidFill>
                <a:srgbClr val="00B0F0"/>
              </a:solidFill>
            </a:endParaRPr>
          </a:p>
        </p:txBody>
      </p:sp>
      <p:sp>
        <p:nvSpPr>
          <p:cNvPr id="3" name="Subtitle 2"/>
          <p:cNvSpPr>
            <a:spLocks noGrp="1"/>
          </p:cNvSpPr>
          <p:nvPr>
            <p:ph type="subTitle" idx="1"/>
          </p:nvPr>
        </p:nvSpPr>
        <p:spPr>
          <a:xfrm>
            <a:off x="3886200" y="2590800"/>
            <a:ext cx="5114778" cy="1101248"/>
          </a:xfrm>
        </p:spPr>
        <p:txBody>
          <a:bodyPr>
            <a:normAutofit/>
          </a:bodyPr>
          <a:lstStyle/>
          <a:p>
            <a:r>
              <a:rPr lang="en-US" dirty="0" smtClean="0"/>
              <a:t>By Caitlin Crenshaw </a:t>
            </a:r>
            <a:endParaRPr lang="en-US" dirty="0"/>
          </a:p>
          <a:p>
            <a:r>
              <a:rPr lang="en-US" dirty="0" smtClean="0"/>
              <a:t>Courtney </a:t>
            </a:r>
            <a:r>
              <a:rPr lang="en-US" dirty="0"/>
              <a:t>M</a:t>
            </a:r>
            <a:r>
              <a:rPr lang="en-US" dirty="0" smtClean="0"/>
              <a:t>ast</a:t>
            </a:r>
            <a:endParaRPr lang="en-US" dirty="0"/>
          </a:p>
        </p:txBody>
      </p:sp>
      <p:pic>
        <p:nvPicPr>
          <p:cNvPr id="61442" name="Picture 2" descr="http://www.myhindupriest.com/images/animated%20book.gif"/>
          <p:cNvPicPr>
            <a:picLocks noChangeAspect="1" noChangeArrowheads="1" noCrop="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blip>
          <a:srcRect/>
          <a:stretch>
            <a:fillRect/>
          </a:stretch>
        </p:blipFill>
        <p:spPr bwMode="auto">
          <a:xfrm>
            <a:off x="457200" y="1447800"/>
            <a:ext cx="1971675" cy="1571625"/>
          </a:xfrm>
          <a:prstGeom prst="rect">
            <a:avLst/>
          </a:prstGeom>
        </p:spPr>
      </p:pic>
      <p:pic>
        <p:nvPicPr>
          <p:cNvPr id="61444" name="Picture 4" descr="http://northshorehoops.org/images/bball-animated.gif"/>
          <p:cNvPicPr>
            <a:picLocks noChangeAspect="1" noChangeArrowheads="1" noCrop="1"/>
          </p:cNvPicPr>
          <p:nvPr/>
        </p:nvPicPr>
        <p:blipFill>
          <a:blip r:embed="rId4" cstate="print">
            <a:clrChange>
              <a:clrFrom>
                <a:srgbClr val="FFFFFF"/>
              </a:clrFrom>
              <a:clrTo>
                <a:srgbClr val="FFFFFF">
                  <a:alpha val="0"/>
                </a:srgbClr>
              </a:clrTo>
            </a:clrChange>
          </a:blip>
          <a:srcRect/>
          <a:stretch>
            <a:fillRect/>
          </a:stretch>
        </p:blipFill>
        <p:spPr bwMode="auto">
          <a:xfrm flipH="1">
            <a:off x="7663543" y="3680691"/>
            <a:ext cx="1480457" cy="3177309"/>
          </a:xfrm>
          <a:prstGeom prst="rect">
            <a:avLst/>
          </a:prstGeom>
          <a:noFill/>
        </p:spPr>
      </p:pic>
      <p:pic>
        <p:nvPicPr>
          <p:cNvPr id="61446" name="Picture 6" descr="http://www.rogerspianoshop.com/animated_piano.gif"/>
          <p:cNvPicPr>
            <a:picLocks noChangeAspect="1" noChangeArrowheads="1" noCrop="1"/>
          </p:cNvPicPr>
          <p:nvPr/>
        </p:nvPicPr>
        <p:blipFill>
          <a:blip r:embed="rId5" cstate="print"/>
          <a:srcRect/>
          <a:stretch>
            <a:fillRect/>
          </a:stretch>
        </p:blipFill>
        <p:spPr bwMode="auto">
          <a:xfrm flipH="1">
            <a:off x="1066800" y="3124200"/>
            <a:ext cx="3352800" cy="3486150"/>
          </a:xfrm>
          <a:prstGeom prst="rect">
            <a:avLst/>
          </a:prstGeom>
          <a:noFill/>
        </p:spPr>
      </p:pic>
      <p:pic>
        <p:nvPicPr>
          <p:cNvPr id="8" name="Love Comes.wma">
            <a:hlinkClick r:id="" action="ppaction://media"/>
          </p:cNvPr>
          <p:cNvPicPr>
            <a:picLocks noRot="1" noChangeAspect="1"/>
          </p:cNvPicPr>
          <p:nvPr>
            <a:audioFile r:link="rId1"/>
          </p:nvPr>
        </p:nvPicPr>
        <p:blipFill>
          <a:blip r:embed="rId6"/>
          <a:stretch>
            <a:fillRect/>
          </a:stretch>
        </p:blipFill>
        <p:spPr>
          <a:xfrm>
            <a:off x="5486400" y="3733800"/>
            <a:ext cx="914400" cy="9144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 athletes rankings of importance</a:t>
            </a:r>
            <a:endParaRPr lang="en-US" dirty="0"/>
          </a:p>
        </p:txBody>
      </p:sp>
      <p:graphicFrame>
        <p:nvGraphicFramePr>
          <p:cNvPr id="4" name="Content Placeholder 3"/>
          <p:cNvGraphicFramePr>
            <a:graphicFrameLocks noGrp="1"/>
          </p:cNvGraphicFramePr>
          <p:nvPr>
            <p:ph idx="1"/>
          </p:nvPr>
        </p:nvGraphicFramePr>
        <p:xfrm>
          <a:off x="228600" y="1905000"/>
          <a:ext cx="7315200" cy="457200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04800" y="5181600"/>
            <a:ext cx="914400" cy="369332"/>
          </a:xfrm>
          <a:prstGeom prst="rect">
            <a:avLst/>
          </a:prstGeom>
          <a:noFill/>
        </p:spPr>
        <p:txBody>
          <a:bodyPr wrap="square" rtlCol="0">
            <a:spAutoFit/>
          </a:bodyPr>
          <a:lstStyle/>
          <a:p>
            <a:r>
              <a:rPr lang="en-US" dirty="0" smtClean="0"/>
              <a:t>111</a:t>
            </a:r>
            <a:endParaRPr lang="en-US" dirty="0"/>
          </a:p>
        </p:txBody>
      </p:sp>
      <p:sp>
        <p:nvSpPr>
          <p:cNvPr id="6" name="TextBox 5"/>
          <p:cNvSpPr txBox="1"/>
          <p:nvPr/>
        </p:nvSpPr>
        <p:spPr>
          <a:xfrm>
            <a:off x="1524000" y="5029200"/>
            <a:ext cx="762000" cy="381000"/>
          </a:xfrm>
          <a:prstGeom prst="rect">
            <a:avLst/>
          </a:prstGeom>
          <a:noFill/>
        </p:spPr>
        <p:txBody>
          <a:bodyPr wrap="square" rtlCol="0">
            <a:spAutoFit/>
          </a:bodyPr>
          <a:lstStyle/>
          <a:p>
            <a:r>
              <a:rPr lang="en-US" dirty="0" smtClean="0"/>
              <a:t>117</a:t>
            </a:r>
            <a:endParaRPr lang="en-US" dirty="0"/>
          </a:p>
        </p:txBody>
      </p:sp>
      <p:sp>
        <p:nvSpPr>
          <p:cNvPr id="7" name="TextBox 6"/>
          <p:cNvSpPr txBox="1"/>
          <p:nvPr/>
        </p:nvSpPr>
        <p:spPr>
          <a:xfrm>
            <a:off x="2590800" y="5486400"/>
            <a:ext cx="685800" cy="369332"/>
          </a:xfrm>
          <a:prstGeom prst="rect">
            <a:avLst/>
          </a:prstGeom>
          <a:noFill/>
        </p:spPr>
        <p:txBody>
          <a:bodyPr wrap="square" rtlCol="0">
            <a:spAutoFit/>
          </a:bodyPr>
          <a:lstStyle/>
          <a:p>
            <a:r>
              <a:rPr lang="en-US" dirty="0" smtClean="0"/>
              <a:t>76</a:t>
            </a:r>
            <a:endParaRPr lang="en-US" dirty="0"/>
          </a:p>
        </p:txBody>
      </p:sp>
      <p:sp>
        <p:nvSpPr>
          <p:cNvPr id="8" name="TextBox 7"/>
          <p:cNvSpPr txBox="1"/>
          <p:nvPr/>
        </p:nvSpPr>
        <p:spPr>
          <a:xfrm>
            <a:off x="4267200" y="6248400"/>
            <a:ext cx="685800" cy="369332"/>
          </a:xfrm>
          <a:prstGeom prst="rect">
            <a:avLst/>
          </a:prstGeom>
          <a:noFill/>
        </p:spPr>
        <p:txBody>
          <a:bodyPr wrap="square" rtlCol="0">
            <a:spAutoFit/>
          </a:bodyPr>
          <a:lstStyle/>
          <a:p>
            <a:r>
              <a:rPr lang="en-US" dirty="0" smtClean="0"/>
              <a:t>73</a:t>
            </a:r>
            <a:endParaRPr lang="en-US" dirty="0"/>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The students we surveyed  that did NOT play sports priorities  after school are friends homework entertainment sleep then their extra curricular activities if any. Most of the people we survey were curious on what to put if they didn’t do anything outside of school. Students that are not in sports spend more time with friends or on entertainment. This makes sense because they don’t have practice everyday, and or a game to participate in allowing them have more time to do things they want to do.</a:t>
            </a:r>
            <a:endParaRPr lang="en-US" dirty="0"/>
          </a:p>
        </p:txBody>
      </p:sp>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GPA non athletes</a:t>
            </a:r>
            <a:endParaRPr lang="en-US" dirty="0"/>
          </a:p>
        </p:txBody>
      </p:sp>
      <p:graphicFrame>
        <p:nvGraphicFramePr>
          <p:cNvPr id="4" name="Content Placeholder 3"/>
          <p:cNvGraphicFramePr>
            <a:graphicFrameLocks noGrp="1"/>
          </p:cNvGraphicFramePr>
          <p:nvPr>
            <p:ph idx="1"/>
          </p:nvPr>
        </p:nvGraphicFramePr>
        <p:xfrm>
          <a:off x="457200" y="1609725"/>
          <a:ext cx="7239000" cy="48466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non athletes</a:t>
            </a:r>
            <a:endParaRPr lang="en-US" dirty="0"/>
          </a:p>
        </p:txBody>
      </p:sp>
      <p:sp>
        <p:nvSpPr>
          <p:cNvPr id="3" name="Content Placeholder 2"/>
          <p:cNvSpPr>
            <a:spLocks noGrp="1"/>
          </p:cNvSpPr>
          <p:nvPr>
            <p:ph idx="1"/>
          </p:nvPr>
        </p:nvSpPr>
        <p:spPr/>
        <p:txBody>
          <a:bodyPr/>
          <a:lstStyle/>
          <a:p>
            <a:r>
              <a:rPr lang="en-US" dirty="0" smtClean="0"/>
              <a:t>The non athletes grade point average is significantly lower than the athletes this is because the non athletes do not need passing grades in order to continue being eligible for their extracurricular activities and without those expectations some of the non athletes are failing.</a:t>
            </a:r>
          </a:p>
          <a:p>
            <a:endParaRPr lang="en-US" dirty="0"/>
          </a:p>
        </p:txBody>
      </p:sp>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GPA Athletes</a:t>
            </a:r>
            <a:endParaRPr lang="en-US" dirty="0"/>
          </a:p>
        </p:txBody>
      </p:sp>
      <p:graphicFrame>
        <p:nvGraphicFramePr>
          <p:cNvPr id="4" name="Content Placeholder 3"/>
          <p:cNvGraphicFramePr>
            <a:graphicFrameLocks noGrp="1"/>
          </p:cNvGraphicFramePr>
          <p:nvPr>
            <p:ph idx="1"/>
          </p:nvPr>
        </p:nvGraphicFramePr>
        <p:xfrm>
          <a:off x="457200" y="1524000"/>
          <a:ext cx="7239000" cy="48466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athletes</a:t>
            </a:r>
            <a:endParaRPr lang="en-US" dirty="0"/>
          </a:p>
        </p:txBody>
      </p:sp>
      <p:sp>
        <p:nvSpPr>
          <p:cNvPr id="3" name="Content Placeholder 2"/>
          <p:cNvSpPr>
            <a:spLocks noGrp="1"/>
          </p:cNvSpPr>
          <p:nvPr>
            <p:ph idx="1"/>
          </p:nvPr>
        </p:nvSpPr>
        <p:spPr/>
        <p:txBody>
          <a:bodyPr/>
          <a:lstStyle/>
          <a:p>
            <a:r>
              <a:rPr lang="en-US" dirty="0" smtClean="0"/>
              <a:t>The athletes grade point is significantly higher than the non athletes because most of the athletes are determined to keep there grades up in order to continue with there sports. None of the athletes in our survey were failing.</a:t>
            </a:r>
            <a:endParaRPr lang="en-US" dirty="0"/>
          </a:p>
        </p:txBody>
      </p:sp>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295400" y="990600"/>
          <a:ext cx="62484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90800" y="5791200"/>
            <a:ext cx="4267200" cy="307777"/>
          </a:xfrm>
          <a:prstGeom prst="rect">
            <a:avLst/>
          </a:prstGeom>
          <a:noFill/>
        </p:spPr>
        <p:txBody>
          <a:bodyPr wrap="square" rtlCol="0">
            <a:spAutoFit/>
          </a:bodyPr>
          <a:lstStyle/>
          <a:p>
            <a:r>
              <a:rPr lang="en-US" sz="1400" dirty="0" smtClean="0"/>
              <a:t>Hours a week spent on extracurricular activities</a:t>
            </a:r>
            <a:endParaRPr lang="en-US" sz="1400" dirty="0"/>
          </a:p>
        </p:txBody>
      </p:sp>
      <p:sp>
        <p:nvSpPr>
          <p:cNvPr id="4" name="TextBox 3"/>
          <p:cNvSpPr txBox="1"/>
          <p:nvPr/>
        </p:nvSpPr>
        <p:spPr>
          <a:xfrm>
            <a:off x="914400" y="1447800"/>
            <a:ext cx="184731" cy="4247317"/>
          </a:xfrm>
          <a:prstGeom prst="rect">
            <a:avLst/>
          </a:prstGeom>
          <a:noFill/>
        </p:spPr>
        <p:txBody>
          <a:bodyPr wrap="square" rtlCol="0">
            <a:spAutoFit/>
          </a:bodyPr>
          <a:lstStyle/>
          <a:p>
            <a:r>
              <a:rPr lang="en-US" sz="900" dirty="0" smtClean="0"/>
              <a:t>Hours a week spent on  homework</a:t>
            </a:r>
            <a:endParaRPr lang="en-US" sz="900" dirty="0"/>
          </a:p>
        </p:txBody>
      </p:sp>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5638800"/>
            <a:ext cx="4953000" cy="276999"/>
          </a:xfrm>
          <a:prstGeom prst="rect">
            <a:avLst/>
          </a:prstGeom>
          <a:noFill/>
        </p:spPr>
        <p:txBody>
          <a:bodyPr wrap="square" rtlCol="0">
            <a:spAutoFit/>
          </a:bodyPr>
          <a:lstStyle/>
          <a:p>
            <a:r>
              <a:rPr lang="en-US" sz="1200" dirty="0" smtClean="0"/>
              <a:t>Hours spent in a week on Extracurricular </a:t>
            </a:r>
            <a:endParaRPr lang="en-US" sz="1200" dirty="0"/>
          </a:p>
        </p:txBody>
      </p:sp>
      <p:sp>
        <p:nvSpPr>
          <p:cNvPr id="3" name="TextBox 2"/>
          <p:cNvSpPr txBox="1"/>
          <p:nvPr/>
        </p:nvSpPr>
        <p:spPr>
          <a:xfrm>
            <a:off x="609600" y="1143001"/>
            <a:ext cx="228600" cy="5262979"/>
          </a:xfrm>
          <a:prstGeom prst="rect">
            <a:avLst/>
          </a:prstGeom>
          <a:noFill/>
        </p:spPr>
        <p:txBody>
          <a:bodyPr wrap="square" rtlCol="0">
            <a:spAutoFit/>
          </a:bodyPr>
          <a:lstStyle/>
          <a:p>
            <a:r>
              <a:rPr lang="en-US" sz="1000" dirty="0" smtClean="0"/>
              <a:t>Hours  a  week spent on homework</a:t>
            </a:r>
          </a:p>
          <a:p>
            <a:endParaRPr lang="en-US" dirty="0" smtClean="0"/>
          </a:p>
          <a:p>
            <a:endParaRPr lang="en-US" dirty="0"/>
          </a:p>
        </p:txBody>
      </p:sp>
      <p:graphicFrame>
        <p:nvGraphicFramePr>
          <p:cNvPr id="4" name="Chart 3"/>
          <p:cNvGraphicFramePr/>
          <p:nvPr/>
        </p:nvGraphicFramePr>
        <p:xfrm>
          <a:off x="1219200" y="1143000"/>
          <a:ext cx="6324600"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Regressions &amp; equations</a:t>
            </a:r>
            <a:endParaRPr lang="en-US" dirty="0"/>
          </a:p>
        </p:txBody>
      </p:sp>
      <p:sp>
        <p:nvSpPr>
          <p:cNvPr id="3" name="Text Placeholder 2"/>
          <p:cNvSpPr>
            <a:spLocks noGrp="1"/>
          </p:cNvSpPr>
          <p:nvPr>
            <p:ph type="body" idx="1"/>
          </p:nvPr>
        </p:nvSpPr>
        <p:spPr>
          <a:xfrm>
            <a:off x="609600" y="1676400"/>
            <a:ext cx="3520440" cy="457200"/>
          </a:xfrm>
        </p:spPr>
        <p:txBody>
          <a:bodyPr anchor="t"/>
          <a:lstStyle/>
          <a:p>
            <a:r>
              <a:rPr lang="en-US" dirty="0" smtClean="0"/>
              <a:t>Non - Athletes</a:t>
            </a:r>
          </a:p>
          <a:p>
            <a:endParaRPr lang="en-US" dirty="0"/>
          </a:p>
        </p:txBody>
      </p:sp>
      <p:sp>
        <p:nvSpPr>
          <p:cNvPr id="4" name="Text Placeholder 3"/>
          <p:cNvSpPr>
            <a:spLocks noGrp="1"/>
          </p:cNvSpPr>
          <p:nvPr>
            <p:ph type="body" sz="half" idx="3"/>
          </p:nvPr>
        </p:nvSpPr>
        <p:spPr>
          <a:xfrm>
            <a:off x="4267200" y="1676400"/>
            <a:ext cx="3520440" cy="457200"/>
          </a:xfrm>
        </p:spPr>
        <p:txBody>
          <a:bodyPr anchor="t"/>
          <a:lstStyle/>
          <a:p>
            <a:r>
              <a:rPr lang="en-US" dirty="0" smtClean="0"/>
              <a:t>Athletes</a:t>
            </a:r>
          </a:p>
          <a:p>
            <a:endParaRPr lang="en-US" dirty="0"/>
          </a:p>
        </p:txBody>
      </p:sp>
      <p:sp>
        <p:nvSpPr>
          <p:cNvPr id="5" name="Content Placeholder 4"/>
          <p:cNvSpPr>
            <a:spLocks noGrp="1"/>
          </p:cNvSpPr>
          <p:nvPr>
            <p:ph sz="quarter" idx="2"/>
          </p:nvPr>
        </p:nvSpPr>
        <p:spPr>
          <a:xfrm>
            <a:off x="533400" y="2209800"/>
            <a:ext cx="3657600" cy="2854840"/>
          </a:xfrm>
        </p:spPr>
        <p:txBody>
          <a:bodyPr/>
          <a:lstStyle/>
          <a:p>
            <a:pPr marL="274320" lvl="1" indent="-274320">
              <a:spcBef>
                <a:spcPts val="600"/>
              </a:spcBef>
              <a:buClr>
                <a:schemeClr val="tx2"/>
              </a:buClr>
              <a:buSzPct val="73000"/>
              <a:buFont typeface="Wingdings 2"/>
              <a:buChar char=""/>
            </a:pPr>
            <a:r>
              <a:rPr lang="en-US" dirty="0" smtClean="0"/>
              <a:t>R: .02</a:t>
            </a:r>
          </a:p>
          <a:p>
            <a:pPr marL="274320" lvl="1" indent="-274320">
              <a:spcBef>
                <a:spcPts val="600"/>
              </a:spcBef>
              <a:buClr>
                <a:schemeClr val="tx2"/>
              </a:buClr>
              <a:buSzPct val="73000"/>
              <a:buFont typeface="Wingdings 2"/>
              <a:buChar char=""/>
            </a:pPr>
            <a:r>
              <a:rPr lang="en-US" dirty="0" smtClean="0"/>
              <a:t> Y= .02X+6.5</a:t>
            </a:r>
          </a:p>
          <a:p>
            <a:endParaRPr lang="en-US" dirty="0"/>
          </a:p>
        </p:txBody>
      </p:sp>
      <p:sp>
        <p:nvSpPr>
          <p:cNvPr id="6" name="Content Placeholder 5"/>
          <p:cNvSpPr>
            <a:spLocks noGrp="1"/>
          </p:cNvSpPr>
          <p:nvPr>
            <p:ph sz="quarter" idx="4"/>
          </p:nvPr>
        </p:nvSpPr>
        <p:spPr>
          <a:xfrm>
            <a:off x="4267200" y="2209800"/>
            <a:ext cx="3733800" cy="2473840"/>
          </a:xfrm>
        </p:spPr>
        <p:txBody>
          <a:bodyPr/>
          <a:lstStyle/>
          <a:p>
            <a:pPr marL="274320" lvl="1" indent="-274320">
              <a:spcBef>
                <a:spcPts val="600"/>
              </a:spcBef>
              <a:buClr>
                <a:schemeClr val="tx2"/>
              </a:buClr>
              <a:buSzPct val="73000"/>
              <a:buFont typeface="Wingdings 2"/>
              <a:buChar char=""/>
            </a:pPr>
            <a:r>
              <a:rPr lang="en-US" dirty="0" smtClean="0"/>
              <a:t>R: .15</a:t>
            </a:r>
          </a:p>
          <a:p>
            <a:pPr marL="274320" lvl="1" indent="-274320">
              <a:spcBef>
                <a:spcPts val="600"/>
              </a:spcBef>
              <a:buClr>
                <a:schemeClr val="tx2"/>
              </a:buClr>
              <a:buSzPct val="73000"/>
              <a:buFont typeface="Wingdings 2"/>
              <a:buChar char=""/>
            </a:pPr>
            <a:r>
              <a:rPr lang="en-US" dirty="0" smtClean="0"/>
              <a:t>Y=.17X+4.24</a:t>
            </a:r>
          </a:p>
          <a:p>
            <a:endParaRPr lang="en-US" dirty="0"/>
          </a:p>
        </p:txBody>
      </p:sp>
      <p:sp>
        <p:nvSpPr>
          <p:cNvPr id="7" name="TextBox 6"/>
          <p:cNvSpPr txBox="1"/>
          <p:nvPr/>
        </p:nvSpPr>
        <p:spPr>
          <a:xfrm>
            <a:off x="990600" y="3886200"/>
            <a:ext cx="6172200" cy="2308324"/>
          </a:xfrm>
          <a:prstGeom prst="rect">
            <a:avLst/>
          </a:prstGeom>
          <a:noFill/>
        </p:spPr>
        <p:txBody>
          <a:bodyPr wrap="square" rtlCol="0">
            <a:spAutoFit/>
          </a:bodyPr>
          <a:lstStyle/>
          <a:p>
            <a:r>
              <a:rPr lang="en-US" dirty="0" smtClean="0"/>
              <a:t>Summary: There is not a very good relationship between the amount of time you spend on homework and the time you spend on extracurricular activities. I believe that the relationship wasn’t as good as we expected because, some of the athletes surveyed were not in a sport right now, and some of the non- athletes extracurricular activities are not in season.</a:t>
            </a:r>
          </a:p>
          <a:p>
            <a:endParaRPr lang="en-US" dirty="0"/>
          </a:p>
        </p:txBody>
      </p:sp>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066800" y="1143000"/>
          <a:ext cx="6553200" cy="42418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flipH="1">
            <a:off x="762000" y="914400"/>
            <a:ext cx="304802" cy="5478423"/>
          </a:xfrm>
          <a:prstGeom prst="rect">
            <a:avLst/>
          </a:prstGeom>
        </p:spPr>
        <p:txBody>
          <a:bodyPr wrap="square">
            <a:spAutoFit/>
          </a:bodyPr>
          <a:lstStyle/>
          <a:p>
            <a:r>
              <a:rPr lang="en-US" sz="1400" dirty="0" smtClean="0"/>
              <a:t>Hours  a  week spent on homework</a:t>
            </a:r>
          </a:p>
        </p:txBody>
      </p:sp>
      <p:sp>
        <p:nvSpPr>
          <p:cNvPr id="4" name="TextBox 3"/>
          <p:cNvSpPr txBox="1"/>
          <p:nvPr/>
        </p:nvSpPr>
        <p:spPr>
          <a:xfrm>
            <a:off x="1600200" y="5638800"/>
            <a:ext cx="4953000" cy="276999"/>
          </a:xfrm>
          <a:prstGeom prst="rect">
            <a:avLst/>
          </a:prstGeom>
          <a:noFill/>
        </p:spPr>
        <p:txBody>
          <a:bodyPr wrap="square" rtlCol="0">
            <a:spAutoFit/>
          </a:bodyPr>
          <a:lstStyle/>
          <a:p>
            <a:r>
              <a:rPr lang="en-US" sz="1200" dirty="0" smtClean="0"/>
              <a:t>Hours spent in a week on Extracurricular </a:t>
            </a:r>
            <a:endParaRPr lang="en-US" sz="1200" dirty="0"/>
          </a:p>
        </p:txBody>
      </p:sp>
      <p:sp>
        <p:nvSpPr>
          <p:cNvPr id="5" name="Rectangle 4"/>
          <p:cNvSpPr/>
          <p:nvPr/>
        </p:nvSpPr>
        <p:spPr>
          <a:xfrm>
            <a:off x="0" y="0"/>
            <a:ext cx="2005934" cy="369332"/>
          </a:xfrm>
          <a:prstGeom prst="rect">
            <a:avLst/>
          </a:prstGeom>
        </p:spPr>
        <p:txBody>
          <a:bodyPr wrap="none">
            <a:spAutoFit/>
          </a:bodyPr>
          <a:lstStyle/>
          <a:p>
            <a:r>
              <a:rPr lang="en-US" dirty="0" smtClean="0"/>
              <a:t>Outliers Removed</a:t>
            </a:r>
            <a:endParaRPr lang="en-US" dirty="0"/>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752600"/>
            <a:ext cx="7620000" cy="4877514"/>
          </a:xfrm>
          <a:prstGeom prst="rect">
            <a:avLst/>
          </a:prstGeom>
          <a:noFill/>
        </p:spPr>
        <p:txBody>
          <a:bodyPr wrap="square" rtlCol="0">
            <a:spAutoFit/>
          </a:bodyPr>
          <a:lstStyle/>
          <a:p>
            <a:r>
              <a:rPr lang="en-US" dirty="0"/>
              <a:t>Name____________</a:t>
            </a:r>
          </a:p>
          <a:p>
            <a:r>
              <a:rPr lang="en-US" dirty="0"/>
              <a:t>Grade____________</a:t>
            </a:r>
          </a:p>
          <a:p>
            <a:r>
              <a:rPr lang="en-US" dirty="0"/>
              <a:t>How many hours a week do you spend on extracurricular activities? _______</a:t>
            </a:r>
          </a:p>
          <a:p>
            <a:r>
              <a:rPr lang="en-US" dirty="0"/>
              <a:t>How many hours a week do you spend on homework?  _______</a:t>
            </a:r>
          </a:p>
          <a:p>
            <a:r>
              <a:rPr lang="en-US" dirty="0"/>
              <a:t>Rank your priorities after school. (1 most important /  5 least important)</a:t>
            </a:r>
          </a:p>
          <a:p>
            <a:r>
              <a:rPr lang="en-US" dirty="0"/>
              <a:t>___Homework</a:t>
            </a:r>
          </a:p>
          <a:p>
            <a:r>
              <a:rPr lang="en-US" dirty="0"/>
              <a:t> ___Friends</a:t>
            </a:r>
          </a:p>
          <a:p>
            <a:r>
              <a:rPr lang="en-US" dirty="0"/>
              <a:t> ___ Entertainment (video games, computer, etc.)</a:t>
            </a:r>
          </a:p>
          <a:p>
            <a:r>
              <a:rPr lang="en-US" dirty="0"/>
              <a:t>___Sleep</a:t>
            </a:r>
          </a:p>
          <a:p>
            <a:r>
              <a:rPr lang="en-US" dirty="0"/>
              <a:t>___ Extracurricular activities</a:t>
            </a:r>
          </a:p>
          <a:p>
            <a:r>
              <a:rPr lang="en-US" dirty="0"/>
              <a:t> </a:t>
            </a:r>
          </a:p>
          <a:p>
            <a:r>
              <a:rPr lang="en-US" dirty="0"/>
              <a:t>What is your overall GPA?</a:t>
            </a:r>
          </a:p>
          <a:p>
            <a:pPr lvl="0"/>
            <a:r>
              <a:rPr lang="en-US" dirty="0" smtClean="0"/>
              <a:t>a) 3.5 </a:t>
            </a:r>
            <a:r>
              <a:rPr lang="en-US" dirty="0"/>
              <a:t>- 4.0  	b) 2.9 - 3.4 	c) 2.3-2.8  	d) 1.7-2.2	 e) 1.6-below</a:t>
            </a:r>
          </a:p>
          <a:p>
            <a:endParaRPr lang="en-US" dirty="0"/>
          </a:p>
        </p:txBody>
      </p:sp>
      <p:sp>
        <p:nvSpPr>
          <p:cNvPr id="6" name="Rectangle 5"/>
          <p:cNvSpPr/>
          <p:nvPr/>
        </p:nvSpPr>
        <p:spPr>
          <a:xfrm>
            <a:off x="2819400" y="533400"/>
            <a:ext cx="2377575" cy="923330"/>
          </a:xfrm>
          <a:prstGeom prst="rect">
            <a:avLst/>
          </a:prstGeom>
          <a:noFill/>
        </p:spPr>
        <p:txBody>
          <a:bodyPr wrap="none" lIns="91440" tIns="45720" rIns="91440" bIns="45720">
            <a:spAutoFit/>
          </a:bodyPr>
          <a:lstStyle/>
          <a:p>
            <a:pPr algn="ct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Survey</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838200" y="762000"/>
          <a:ext cx="6248400" cy="4445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rot="16200000">
            <a:off x="-1606034" y="2977634"/>
            <a:ext cx="4495800" cy="369332"/>
          </a:xfrm>
          <a:prstGeom prst="rect">
            <a:avLst/>
          </a:prstGeom>
        </p:spPr>
        <p:txBody>
          <a:bodyPr wrap="square">
            <a:spAutoFit/>
          </a:bodyPr>
          <a:lstStyle/>
          <a:p>
            <a:r>
              <a:rPr lang="en-US" dirty="0" smtClean="0"/>
              <a:t>Hours  a  week spent on homework</a:t>
            </a:r>
          </a:p>
        </p:txBody>
      </p:sp>
      <p:sp>
        <p:nvSpPr>
          <p:cNvPr id="4" name="TextBox 3"/>
          <p:cNvSpPr txBox="1"/>
          <p:nvPr/>
        </p:nvSpPr>
        <p:spPr>
          <a:xfrm>
            <a:off x="1752600" y="5334000"/>
            <a:ext cx="4953000" cy="276999"/>
          </a:xfrm>
          <a:prstGeom prst="rect">
            <a:avLst/>
          </a:prstGeom>
          <a:noFill/>
        </p:spPr>
        <p:txBody>
          <a:bodyPr wrap="square" rtlCol="0">
            <a:spAutoFit/>
          </a:bodyPr>
          <a:lstStyle/>
          <a:p>
            <a:r>
              <a:rPr lang="en-US" sz="1200" dirty="0" smtClean="0"/>
              <a:t>Hours spent in a week on Extracurricular </a:t>
            </a:r>
            <a:endParaRPr lang="en-US" sz="1200" dirty="0"/>
          </a:p>
        </p:txBody>
      </p:sp>
      <p:sp>
        <p:nvSpPr>
          <p:cNvPr id="5" name="Rectangle 4"/>
          <p:cNvSpPr/>
          <p:nvPr/>
        </p:nvSpPr>
        <p:spPr>
          <a:xfrm>
            <a:off x="0" y="0"/>
            <a:ext cx="2133600" cy="369332"/>
          </a:xfrm>
          <a:prstGeom prst="rect">
            <a:avLst/>
          </a:prstGeom>
        </p:spPr>
        <p:txBody>
          <a:bodyPr wrap="square">
            <a:spAutoFit/>
          </a:bodyPr>
          <a:lstStyle/>
          <a:p>
            <a:r>
              <a:rPr lang="en-US" dirty="0" smtClean="0"/>
              <a:t>Outliers Removed</a:t>
            </a:r>
            <a:endParaRPr lang="en-US" dirty="0"/>
          </a:p>
        </p:txBody>
      </p:sp>
    </p:spTree>
  </p:cSld>
  <p:clrMapOvr>
    <a:masterClrMapping/>
  </p:clrMapOvr>
  <p:transition spd="slow">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Regression &amp; equations with outliers removed</a:t>
            </a:r>
            <a:endParaRPr lang="en-US" dirty="0"/>
          </a:p>
        </p:txBody>
      </p:sp>
      <p:sp>
        <p:nvSpPr>
          <p:cNvPr id="3" name="Text Placeholder 2"/>
          <p:cNvSpPr>
            <a:spLocks noGrp="1"/>
          </p:cNvSpPr>
          <p:nvPr>
            <p:ph type="body" idx="1"/>
          </p:nvPr>
        </p:nvSpPr>
        <p:spPr>
          <a:xfrm>
            <a:off x="457200" y="1676400"/>
            <a:ext cx="3520440" cy="457200"/>
          </a:xfrm>
        </p:spPr>
        <p:txBody>
          <a:bodyPr/>
          <a:lstStyle/>
          <a:p>
            <a:r>
              <a:rPr lang="en-US" dirty="0" smtClean="0"/>
              <a:t>Non - Athletes</a:t>
            </a:r>
            <a:endParaRPr lang="en-US" dirty="0"/>
          </a:p>
        </p:txBody>
      </p:sp>
      <p:sp>
        <p:nvSpPr>
          <p:cNvPr id="4" name="Text Placeholder 3"/>
          <p:cNvSpPr>
            <a:spLocks noGrp="1"/>
          </p:cNvSpPr>
          <p:nvPr>
            <p:ph type="body" sz="half" idx="3"/>
          </p:nvPr>
        </p:nvSpPr>
        <p:spPr>
          <a:xfrm>
            <a:off x="4267200" y="1676400"/>
            <a:ext cx="3520440" cy="457200"/>
          </a:xfrm>
        </p:spPr>
        <p:txBody>
          <a:bodyPr/>
          <a:lstStyle/>
          <a:p>
            <a:r>
              <a:rPr lang="en-US" dirty="0" smtClean="0"/>
              <a:t>Athletes</a:t>
            </a:r>
            <a:endParaRPr lang="en-US" dirty="0"/>
          </a:p>
        </p:txBody>
      </p:sp>
      <p:sp>
        <p:nvSpPr>
          <p:cNvPr id="5" name="Content Placeholder 4"/>
          <p:cNvSpPr>
            <a:spLocks noGrp="1"/>
          </p:cNvSpPr>
          <p:nvPr>
            <p:ph sz="quarter" idx="2"/>
          </p:nvPr>
        </p:nvSpPr>
        <p:spPr>
          <a:xfrm>
            <a:off x="304800" y="2362200"/>
            <a:ext cx="3520440" cy="4114800"/>
          </a:xfrm>
        </p:spPr>
        <p:txBody>
          <a:bodyPr/>
          <a:lstStyle/>
          <a:p>
            <a:r>
              <a:rPr lang="en-US" dirty="0" smtClean="0"/>
              <a:t>R= -.08</a:t>
            </a:r>
          </a:p>
          <a:p>
            <a:r>
              <a:rPr lang="en-US" dirty="0" smtClean="0"/>
              <a:t>Y= -.04X+ 5.3</a:t>
            </a:r>
            <a:endParaRPr lang="en-US" dirty="0"/>
          </a:p>
        </p:txBody>
      </p:sp>
      <p:sp>
        <p:nvSpPr>
          <p:cNvPr id="6" name="Content Placeholder 5"/>
          <p:cNvSpPr>
            <a:spLocks noGrp="1"/>
          </p:cNvSpPr>
          <p:nvPr>
            <p:ph sz="quarter" idx="4"/>
          </p:nvPr>
        </p:nvSpPr>
        <p:spPr>
          <a:xfrm>
            <a:off x="4191000" y="2362200"/>
            <a:ext cx="3520440" cy="4114800"/>
          </a:xfrm>
        </p:spPr>
        <p:txBody>
          <a:bodyPr/>
          <a:lstStyle/>
          <a:p>
            <a:r>
              <a:rPr lang="en-US" dirty="0" smtClean="0"/>
              <a:t>R=.245</a:t>
            </a:r>
          </a:p>
          <a:p>
            <a:r>
              <a:rPr lang="en-US" dirty="0" smtClean="0"/>
              <a:t>Y=.28X + 3.38</a:t>
            </a:r>
            <a:endParaRPr lang="en-US" dirty="0"/>
          </a:p>
        </p:txBody>
      </p:sp>
      <p:sp>
        <p:nvSpPr>
          <p:cNvPr id="7" name="TextBox 6"/>
          <p:cNvSpPr txBox="1"/>
          <p:nvPr/>
        </p:nvSpPr>
        <p:spPr>
          <a:xfrm>
            <a:off x="1066800" y="4114800"/>
            <a:ext cx="5638800" cy="2585323"/>
          </a:xfrm>
          <a:prstGeom prst="rect">
            <a:avLst/>
          </a:prstGeom>
          <a:noFill/>
        </p:spPr>
        <p:txBody>
          <a:bodyPr wrap="square" rtlCol="0">
            <a:spAutoFit/>
          </a:bodyPr>
          <a:lstStyle/>
          <a:p>
            <a:r>
              <a:rPr lang="en-US" dirty="0" smtClean="0"/>
              <a:t>Summary: Even with removing the outliers the data did not hold a strong linear relationship in either of the samples surveyed. The correlation coefficient did increase but not enough for us to say that they are directly related to each other. We believe that the data would be strong if we would have changed the question to ask if how much time they spend on </a:t>
            </a:r>
            <a:r>
              <a:rPr lang="en-US" dirty="0" err="1" smtClean="0"/>
              <a:t>extracurricularactivities</a:t>
            </a:r>
            <a:r>
              <a:rPr lang="en-US" dirty="0" smtClean="0"/>
              <a:t> during their busiest season.</a:t>
            </a:r>
          </a:p>
          <a:p>
            <a:endParaRPr lang="en-US" dirty="0"/>
          </a:p>
        </p:txBody>
      </p:sp>
    </p:spTree>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5867400" cy="822960"/>
          </a:xfrm>
        </p:spPr>
        <p:txBody>
          <a:bodyPr/>
          <a:lstStyle/>
          <a:p>
            <a:r>
              <a:rPr lang="en-US" dirty="0" smtClean="0"/>
              <a:t>Box an whisker plots</a:t>
            </a:r>
            <a:endParaRPr lang="en-US" dirty="0"/>
          </a:p>
        </p:txBody>
      </p:sp>
      <p:sp>
        <p:nvSpPr>
          <p:cNvPr id="3" name="Content Placeholder 2"/>
          <p:cNvSpPr>
            <a:spLocks noGrp="1"/>
          </p:cNvSpPr>
          <p:nvPr>
            <p:ph idx="1"/>
          </p:nvPr>
        </p:nvSpPr>
        <p:spPr/>
        <p:txBody>
          <a:bodyPr/>
          <a:lstStyle/>
          <a:p>
            <a:pPr>
              <a:buNone/>
            </a:pPr>
            <a:endParaRPr lang="en-US" dirty="0" smtClean="0"/>
          </a:p>
          <a:p>
            <a:endParaRPr lang="en-US" dirty="0"/>
          </a:p>
        </p:txBody>
      </p:sp>
      <p:pic>
        <p:nvPicPr>
          <p:cNvPr id="4" name="data1 bx.wmv">
            <a:hlinkClick r:id="" action="ppaction://media"/>
          </p:cNvPr>
          <p:cNvPicPr>
            <a:picLocks noRot="1" noChangeAspect="1"/>
          </p:cNvPicPr>
          <p:nvPr>
            <a:videoFile r:link="rId1"/>
          </p:nvPr>
        </p:nvPicPr>
        <p:blipFill>
          <a:blip r:embed="rId6"/>
          <a:stretch>
            <a:fillRect/>
          </a:stretch>
        </p:blipFill>
        <p:spPr>
          <a:xfrm>
            <a:off x="304800" y="1295400"/>
            <a:ext cx="2971800" cy="2228850"/>
          </a:xfrm>
          <a:prstGeom prst="rect">
            <a:avLst/>
          </a:prstGeom>
        </p:spPr>
      </p:pic>
      <p:pic>
        <p:nvPicPr>
          <p:cNvPr id="5" name="data bx 2_0001.wmv">
            <a:hlinkClick r:id="" action="ppaction://media"/>
          </p:cNvPr>
          <p:cNvPicPr>
            <a:picLocks noRot="1" noChangeAspect="1"/>
          </p:cNvPicPr>
          <p:nvPr>
            <a:videoFile r:link="rId2"/>
          </p:nvPr>
        </p:nvPicPr>
        <p:blipFill>
          <a:blip r:embed="rId7"/>
          <a:stretch>
            <a:fillRect/>
          </a:stretch>
        </p:blipFill>
        <p:spPr>
          <a:xfrm>
            <a:off x="4648200" y="1219200"/>
            <a:ext cx="3149600" cy="2362200"/>
          </a:xfrm>
          <a:prstGeom prst="rect">
            <a:avLst/>
          </a:prstGeom>
        </p:spPr>
      </p:pic>
      <p:pic>
        <p:nvPicPr>
          <p:cNvPr id="6" name="data bx 3.wmv">
            <a:hlinkClick r:id="" action="ppaction://media"/>
          </p:cNvPr>
          <p:cNvPicPr>
            <a:picLocks noRot="1" noChangeAspect="1"/>
          </p:cNvPicPr>
          <p:nvPr>
            <a:videoFile r:link="rId3"/>
          </p:nvPr>
        </p:nvPicPr>
        <p:blipFill>
          <a:blip r:embed="rId8"/>
          <a:stretch>
            <a:fillRect/>
          </a:stretch>
        </p:blipFill>
        <p:spPr>
          <a:xfrm>
            <a:off x="152400" y="4038600"/>
            <a:ext cx="3429000" cy="2571750"/>
          </a:xfrm>
          <a:prstGeom prst="rect">
            <a:avLst/>
          </a:prstGeom>
        </p:spPr>
      </p:pic>
      <p:pic>
        <p:nvPicPr>
          <p:cNvPr id="7" name="data bx4.wmv">
            <a:hlinkClick r:id="" action="ppaction://media"/>
          </p:cNvPr>
          <p:cNvPicPr>
            <a:picLocks noRot="1" noChangeAspect="1"/>
          </p:cNvPicPr>
          <p:nvPr>
            <a:videoFile r:link="rId4"/>
          </p:nvPr>
        </p:nvPicPr>
        <p:blipFill>
          <a:blip r:embed="rId9"/>
          <a:stretch>
            <a:fillRect/>
          </a:stretch>
        </p:blipFill>
        <p:spPr>
          <a:xfrm>
            <a:off x="5029200" y="4343400"/>
            <a:ext cx="2895600" cy="2171700"/>
          </a:xfrm>
          <a:prstGeom prst="rect">
            <a:avLst/>
          </a:prstGeom>
        </p:spPr>
      </p:pic>
      <p:sp>
        <p:nvSpPr>
          <p:cNvPr id="8" name="Rectangle 7"/>
          <p:cNvSpPr/>
          <p:nvPr/>
        </p:nvSpPr>
        <p:spPr>
          <a:xfrm>
            <a:off x="1524000" y="3505200"/>
            <a:ext cx="5333999"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CLICK TO PLAY</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dissolv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p:cTn id="13" fill="hold" display="0">
                  <p:stCondLst>
                    <p:cond delay="indefinite"/>
                  </p:stCondLst>
                  <p:endCondLst>
                    <p:cond evt="onNext" delay="0">
                      <p:tgtEl>
                        <p:sldTgt/>
                      </p:tgtEl>
                    </p:cond>
                    <p:cond evt="onPrev" delay="0">
                      <p:tgtEl>
                        <p:sldTgt/>
                      </p:tgtEl>
                    </p:cond>
                  </p:endCondLst>
                </p:cTn>
                <p:tgtEl>
                  <p:spTgt spid="5"/>
                </p:tgtEl>
              </p:cMediaNode>
            </p:vide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6"/>
                                        </p:tgtEl>
                                      </p:cBhvr>
                                    </p:cmd>
                                  </p:childTnLst>
                                </p:cTn>
                              </p:par>
                            </p:childTnLst>
                          </p:cTn>
                        </p:par>
                      </p:childTnLst>
                    </p:cTn>
                  </p:par>
                </p:childTnLst>
              </p:cTn>
              <p:nextCondLst>
                <p:cond evt="onClick" delay="0">
                  <p:tgtEl>
                    <p:spTgt spid="6"/>
                  </p:tgtEl>
                </p:cond>
              </p:nextCondLst>
            </p:seq>
            <p:video>
              <p:cMediaNode>
                <p:cTn id="19" fill="hold" display="0">
                  <p:stCondLst>
                    <p:cond delay="indefinite"/>
                  </p:stCondLst>
                  <p:endCondLst>
                    <p:cond evt="onNext" delay="0">
                      <p:tgtEl>
                        <p:sldTgt/>
                      </p:tgtEl>
                    </p:cond>
                    <p:cond evt="onPrev" delay="0">
                      <p:tgtEl>
                        <p:sldTgt/>
                      </p:tgtEl>
                    </p:cond>
                  </p:endCondLst>
                </p:cTn>
                <p:tgtEl>
                  <p:spTgt spid="6"/>
                </p:tgtEl>
              </p:cMediaNode>
            </p:vide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7"/>
                                        </p:tgtEl>
                                      </p:cBhvr>
                                    </p:cmd>
                                  </p:childTnLst>
                                </p:cTn>
                              </p:par>
                            </p:childTnLst>
                          </p:cTn>
                        </p:par>
                      </p:childTnLst>
                    </p:cTn>
                  </p:par>
                </p:childTnLst>
              </p:cTn>
              <p:nextCondLst>
                <p:cond evt="onClick" delay="0">
                  <p:tgtEl>
                    <p:spTgt spid="7"/>
                  </p:tgtEl>
                </p:cond>
              </p:nextCondLst>
            </p:seq>
            <p:video>
              <p:cMediaNode>
                <p:cTn id="25"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457200"/>
            <a:ext cx="7242048" cy="11430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athletes</a:t>
            </a:r>
            <a:endParaRPr kumimoji="0" 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8" name="Text Placeholder 2"/>
          <p:cNvSpPr txBox="1">
            <a:spLocks/>
          </p:cNvSpPr>
          <p:nvPr/>
        </p:nvSpPr>
        <p:spPr>
          <a:xfrm>
            <a:off x="609600" y="6019800"/>
            <a:ext cx="3520440" cy="457200"/>
          </a:xfrm>
          <a:prstGeom prst="rect">
            <a:avLst/>
          </a:prstGeom>
          <a:noFill/>
          <a:ln w="12700" cap="flat" cmpd="sng" algn="ctr">
            <a:solidFill>
              <a:schemeClr val="tx2"/>
            </a:solidFill>
            <a:prstDash val="solid"/>
          </a:ln>
          <a:effectLst/>
        </p:spPr>
        <p:txBody>
          <a:bodyPr vert="horz" anchor="ctr">
            <a:normAutofit/>
          </a:bodyPr>
          <a:lstStyle/>
          <a:p>
            <a:pPr marL="0" marR="0" lvl="0" indent="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1800" b="1" i="0" u="none" strike="noStrike" kern="1200" cap="none" spc="0" normalizeH="0" baseline="0" noProof="0" smtClean="0">
                <a:ln>
                  <a:noFill/>
                </a:ln>
                <a:solidFill>
                  <a:schemeClr val="tx2"/>
                </a:solidFill>
                <a:effectLst/>
                <a:uLnTx/>
                <a:uFillTx/>
                <a:latin typeface="+mn-lt"/>
                <a:ea typeface="+mn-ea"/>
                <a:cs typeface="+mn-cs"/>
              </a:rPr>
              <a:t>Extracurricular activities</a:t>
            </a:r>
            <a:endParaRPr kumimoji="0" lang="en-US" sz="1800" b="1" i="0" u="none" strike="noStrike" kern="1200" cap="none" spc="0" normalizeH="0" baseline="0" noProof="0" dirty="0">
              <a:ln>
                <a:noFill/>
              </a:ln>
              <a:solidFill>
                <a:schemeClr val="tx2"/>
              </a:solidFill>
              <a:effectLst/>
              <a:uLnTx/>
              <a:uFillTx/>
              <a:latin typeface="+mn-lt"/>
              <a:ea typeface="+mn-ea"/>
              <a:cs typeface="+mn-cs"/>
            </a:endParaRPr>
          </a:p>
        </p:txBody>
      </p:sp>
      <p:sp>
        <p:nvSpPr>
          <p:cNvPr id="9" name="Text Placeholder 3"/>
          <p:cNvSpPr txBox="1">
            <a:spLocks/>
          </p:cNvSpPr>
          <p:nvPr/>
        </p:nvSpPr>
        <p:spPr>
          <a:xfrm>
            <a:off x="4331208" y="6019800"/>
            <a:ext cx="3520440" cy="457200"/>
          </a:xfrm>
          <a:prstGeom prst="rect">
            <a:avLst/>
          </a:prstGeom>
          <a:noFill/>
          <a:ln w="12700" cap="flat" cmpd="sng" algn="ctr">
            <a:solidFill>
              <a:schemeClr val="tx2"/>
            </a:solidFill>
            <a:prstDash val="solid"/>
          </a:ln>
          <a:effectLst/>
        </p:spPr>
        <p:txBody>
          <a:bodyPr vert="horz" anchor="ctr">
            <a:normAutofit/>
          </a:bodyPr>
          <a:lstStyle/>
          <a:p>
            <a:pPr marL="0" marR="0" lvl="0" indent="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1800" b="1" i="0" u="none" strike="noStrike" kern="1200" cap="none" spc="0" normalizeH="0" baseline="0" noProof="0" smtClean="0">
                <a:ln>
                  <a:noFill/>
                </a:ln>
                <a:solidFill>
                  <a:schemeClr val="tx2"/>
                </a:solidFill>
                <a:effectLst/>
                <a:uLnTx/>
                <a:uFillTx/>
                <a:latin typeface="+mn-lt"/>
                <a:ea typeface="+mn-ea"/>
                <a:cs typeface="+mn-cs"/>
              </a:rPr>
              <a:t>homework</a:t>
            </a:r>
            <a:endParaRPr kumimoji="0" lang="en-US" sz="1800" b="1" i="0" u="none" strike="noStrike" kern="1200" cap="none" spc="0" normalizeH="0" baseline="0" noProof="0" dirty="0">
              <a:ln>
                <a:noFill/>
              </a:ln>
              <a:solidFill>
                <a:schemeClr val="tx2"/>
              </a:solidFill>
              <a:effectLst/>
              <a:uLnTx/>
              <a:uFillTx/>
              <a:latin typeface="+mn-lt"/>
              <a:ea typeface="+mn-ea"/>
              <a:cs typeface="+mn-cs"/>
            </a:endParaRPr>
          </a:p>
        </p:txBody>
      </p:sp>
      <p:sp>
        <p:nvSpPr>
          <p:cNvPr id="10" name="Content Placeholder 4"/>
          <p:cNvSpPr txBox="1">
            <a:spLocks/>
          </p:cNvSpPr>
          <p:nvPr/>
        </p:nvSpPr>
        <p:spPr>
          <a:xfrm>
            <a:off x="609600" y="1864240"/>
            <a:ext cx="3520440" cy="4114800"/>
          </a:xfrm>
          <a:prstGeom prst="rect">
            <a:avLst/>
          </a:prstGeom>
        </p:spPr>
        <p:txBody>
          <a:bodyPr vert="horz">
            <a:normAutofit fontScale="55000" lnSpcReduction="20000"/>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Mean</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lang="en-US" sz="2000" dirty="0" smtClean="0">
                <a:solidFill>
                  <a:schemeClr val="tx1">
                    <a:tint val="85000"/>
                  </a:schemeClr>
                </a:solidFill>
              </a:rPr>
              <a:t>10</a:t>
            </a:r>
            <a:r>
              <a:rPr kumimoji="0" lang="en-US" sz="2000" b="0" i="0" u="none" strike="noStrike" kern="1200" cap="none" spc="0" normalizeH="0" baseline="0" noProof="0" dirty="0" smtClean="0">
                <a:ln>
                  <a:noFill/>
                </a:ln>
                <a:solidFill>
                  <a:schemeClr val="tx1">
                    <a:tint val="85000"/>
                  </a:schemeClr>
                </a:solidFill>
                <a:effectLst/>
                <a:uLnTx/>
                <a:uFillTx/>
                <a:latin typeface="+mn-lt"/>
                <a:ea typeface="+mn-ea"/>
                <a:cs typeface="+mn-cs"/>
              </a:rPr>
              <a:t> hours</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Number surveyed</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kumimoji="0" lang="en-US" sz="2000" b="0" i="0" u="none" strike="noStrike" kern="1200" cap="none" spc="0" normalizeH="0" baseline="0" noProof="0" dirty="0" smtClean="0">
                <a:ln>
                  <a:noFill/>
                </a:ln>
                <a:solidFill>
                  <a:schemeClr val="tx1">
                    <a:tint val="85000"/>
                  </a:schemeClr>
                </a:solidFill>
                <a:effectLst/>
                <a:uLnTx/>
                <a:uFillTx/>
                <a:latin typeface="+mn-lt"/>
                <a:ea typeface="+mn-ea"/>
                <a:cs typeface="+mn-cs"/>
              </a:rPr>
              <a:t>30 Gull Lake high school students</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Min</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kumimoji="0" lang="en-US" sz="2000" b="0" i="0" u="none" strike="noStrike" kern="1200" cap="none" spc="0" normalizeH="0" baseline="0" noProof="0" dirty="0" smtClean="0">
                <a:ln>
                  <a:noFill/>
                </a:ln>
                <a:solidFill>
                  <a:schemeClr val="tx1">
                    <a:tint val="85000"/>
                  </a:schemeClr>
                </a:solidFill>
                <a:effectLst/>
                <a:uLnTx/>
                <a:uFillTx/>
                <a:latin typeface="+mn-lt"/>
                <a:ea typeface="+mn-ea"/>
                <a:cs typeface="+mn-cs"/>
              </a:rPr>
              <a:t>0 hours</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Q1</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lang="en-US" sz="2000" dirty="0" smtClean="0">
                <a:solidFill>
                  <a:schemeClr val="tx1">
                    <a:tint val="85000"/>
                  </a:schemeClr>
                </a:solidFill>
              </a:rPr>
              <a:t>6 hours</a:t>
            </a:r>
            <a:endParaRPr kumimoji="0" lang="en-US" sz="2000" b="0" i="0" u="none" strike="noStrike" kern="1200" cap="none" spc="0" normalizeH="0" baseline="0" noProof="0" dirty="0" smtClean="0">
              <a:ln>
                <a:noFill/>
              </a:ln>
              <a:solidFill>
                <a:schemeClr val="tx1">
                  <a:tint val="85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Median</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lang="en-US" sz="2000" dirty="0" smtClean="0">
                <a:solidFill>
                  <a:schemeClr val="tx1">
                    <a:tint val="85000"/>
                  </a:schemeClr>
                </a:solidFill>
              </a:rPr>
              <a:t>10</a:t>
            </a:r>
            <a:r>
              <a:rPr kumimoji="0" lang="en-US" sz="2000" b="0" i="0" u="none" strike="noStrike" kern="1200" cap="none" spc="0" normalizeH="0" baseline="0" noProof="0" dirty="0" smtClean="0">
                <a:ln>
                  <a:noFill/>
                </a:ln>
                <a:solidFill>
                  <a:schemeClr val="tx1">
                    <a:tint val="85000"/>
                  </a:schemeClr>
                </a:solidFill>
                <a:effectLst/>
                <a:uLnTx/>
                <a:uFillTx/>
                <a:latin typeface="+mn-lt"/>
                <a:ea typeface="+mn-ea"/>
                <a:cs typeface="+mn-cs"/>
              </a:rPr>
              <a:t> hours</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Q3</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lang="en-US" sz="2000" dirty="0" smtClean="0">
                <a:solidFill>
                  <a:schemeClr val="tx1">
                    <a:tint val="85000"/>
                  </a:schemeClr>
                </a:solidFill>
              </a:rPr>
              <a:t>15 </a:t>
            </a:r>
            <a:r>
              <a:rPr kumimoji="0" lang="en-US" sz="2000" b="0" i="0" u="none" strike="noStrike" kern="1200" cap="none" spc="0" normalizeH="0" baseline="0" noProof="0" dirty="0" smtClean="0">
                <a:ln>
                  <a:noFill/>
                </a:ln>
                <a:solidFill>
                  <a:schemeClr val="tx1">
                    <a:tint val="85000"/>
                  </a:schemeClr>
                </a:solidFill>
                <a:effectLst/>
                <a:uLnTx/>
                <a:uFillTx/>
                <a:latin typeface="+mn-lt"/>
                <a:ea typeface="+mn-ea"/>
                <a:cs typeface="+mn-cs"/>
              </a:rPr>
              <a:t>hours</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Max</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lang="en-US" sz="2000" dirty="0" smtClean="0">
                <a:solidFill>
                  <a:schemeClr val="tx1">
                    <a:tint val="85000"/>
                  </a:schemeClr>
                </a:solidFill>
              </a:rPr>
              <a:t>19</a:t>
            </a:r>
            <a:r>
              <a:rPr kumimoji="0" lang="en-US" sz="2000" b="0" i="0" u="none" strike="noStrike" kern="1200" cap="none" spc="0" normalizeH="0" baseline="0" noProof="0" dirty="0" smtClean="0">
                <a:ln>
                  <a:noFill/>
                </a:ln>
                <a:solidFill>
                  <a:schemeClr val="tx1">
                    <a:tint val="85000"/>
                  </a:schemeClr>
                </a:solidFill>
                <a:effectLst/>
                <a:uLnTx/>
                <a:uFillTx/>
                <a:latin typeface="+mn-lt"/>
                <a:ea typeface="+mn-ea"/>
                <a:cs typeface="+mn-cs"/>
              </a:rPr>
              <a:t> hours</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Standard deviation</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lang="en-US" sz="2000" dirty="0" smtClean="0">
                <a:solidFill>
                  <a:schemeClr val="tx1">
                    <a:tint val="85000"/>
                  </a:schemeClr>
                </a:solidFill>
              </a:rPr>
              <a:t>4.8</a:t>
            </a:r>
            <a:endParaRPr kumimoji="0" lang="en-US" sz="2000" b="0" i="0" u="none" strike="noStrike" kern="1200" cap="none" spc="0" normalizeH="0" baseline="0" noProof="0" dirty="0" smtClean="0">
              <a:ln>
                <a:noFill/>
              </a:ln>
              <a:solidFill>
                <a:schemeClr val="tx1">
                  <a:tint val="85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Mode</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lang="en-US" sz="2000" dirty="0" smtClean="0">
                <a:solidFill>
                  <a:schemeClr val="tx1">
                    <a:tint val="85000"/>
                  </a:schemeClr>
                </a:solidFill>
              </a:rPr>
              <a:t>10, 15</a:t>
            </a:r>
            <a:endParaRPr kumimoji="0" lang="en-US" sz="2000" b="0" i="0" u="none" strike="noStrike" kern="1200" cap="none" spc="0" normalizeH="0" baseline="0" noProof="0" dirty="0" smtClean="0">
              <a:ln>
                <a:noFill/>
              </a:ln>
              <a:solidFill>
                <a:schemeClr val="tx1">
                  <a:tint val="85000"/>
                </a:schemeClr>
              </a:solidFill>
              <a:effectLst/>
              <a:uLnTx/>
              <a:uFillTx/>
              <a:latin typeface="+mn-lt"/>
              <a:ea typeface="+mn-ea"/>
              <a:cs typeface="+mn-cs"/>
            </a:endParaRPr>
          </a:p>
        </p:txBody>
      </p:sp>
      <p:sp>
        <p:nvSpPr>
          <p:cNvPr id="11" name="Content Placeholder 5"/>
          <p:cNvSpPr txBox="1">
            <a:spLocks/>
          </p:cNvSpPr>
          <p:nvPr/>
        </p:nvSpPr>
        <p:spPr>
          <a:xfrm>
            <a:off x="4331208" y="1864240"/>
            <a:ext cx="3520440" cy="4114800"/>
          </a:xfrm>
          <a:prstGeom prst="rect">
            <a:avLst/>
          </a:prstGeom>
        </p:spPr>
        <p:txBody>
          <a:bodyPr vert="horz">
            <a:normAutofit fontScale="55000" lnSpcReduction="20000"/>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Mean</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kumimoji="0" lang="en-US" sz="2000" b="0" i="0" u="none" strike="noStrike" kern="1200" cap="none" spc="0" normalizeH="0" baseline="0" noProof="0" dirty="0" smtClean="0">
                <a:ln>
                  <a:noFill/>
                </a:ln>
                <a:solidFill>
                  <a:schemeClr val="tx1">
                    <a:tint val="85000"/>
                  </a:schemeClr>
                </a:solidFill>
                <a:effectLst/>
                <a:uLnTx/>
                <a:uFillTx/>
                <a:latin typeface="+mn-lt"/>
                <a:ea typeface="+mn-ea"/>
                <a:cs typeface="+mn-cs"/>
              </a:rPr>
              <a:t>6.6 hrs</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Number surveyed</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kumimoji="0" lang="en-US" sz="2000" b="0" i="0" u="none" strike="noStrike" kern="1200" cap="none" spc="0" normalizeH="0" baseline="0" noProof="0" dirty="0" smtClean="0">
                <a:ln>
                  <a:noFill/>
                </a:ln>
                <a:solidFill>
                  <a:schemeClr val="tx1">
                    <a:tint val="85000"/>
                  </a:schemeClr>
                </a:solidFill>
                <a:effectLst/>
                <a:uLnTx/>
                <a:uFillTx/>
                <a:latin typeface="+mn-lt"/>
                <a:ea typeface="+mn-ea"/>
                <a:cs typeface="+mn-cs"/>
              </a:rPr>
              <a:t>30 Gull Lake high school students</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Min</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lang="en-US" sz="2000" dirty="0" smtClean="0">
                <a:solidFill>
                  <a:schemeClr val="tx1">
                    <a:tint val="85000"/>
                  </a:schemeClr>
                </a:solidFill>
              </a:rPr>
              <a:t>0 hours</a:t>
            </a:r>
            <a:endParaRPr kumimoji="0" lang="en-US" sz="2000" b="0" i="0" u="none" strike="noStrike" kern="1200" cap="none" spc="0" normalizeH="0" baseline="0" noProof="0" dirty="0" smtClean="0">
              <a:ln>
                <a:noFill/>
              </a:ln>
              <a:solidFill>
                <a:schemeClr val="tx1">
                  <a:tint val="85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Q1</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kumimoji="0" lang="en-US" sz="2000" b="0" i="0" u="none" strike="noStrike" kern="1200" cap="none" spc="0" normalizeH="0" baseline="0" noProof="0" dirty="0" smtClean="0">
                <a:ln>
                  <a:noFill/>
                </a:ln>
                <a:solidFill>
                  <a:schemeClr val="tx1">
                    <a:tint val="85000"/>
                  </a:schemeClr>
                </a:solidFill>
                <a:effectLst/>
                <a:uLnTx/>
                <a:uFillTx/>
                <a:latin typeface="+mn-lt"/>
                <a:ea typeface="+mn-ea"/>
                <a:cs typeface="+mn-cs"/>
              </a:rPr>
              <a:t>2 hours</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Median </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kumimoji="0" lang="en-US" sz="2000" b="0" i="0" u="none" strike="noStrike" kern="1200" cap="none" spc="0" normalizeH="0" baseline="0" noProof="0" dirty="0" smtClean="0">
                <a:ln>
                  <a:noFill/>
                </a:ln>
                <a:solidFill>
                  <a:schemeClr val="tx1">
                    <a:tint val="85000"/>
                  </a:schemeClr>
                </a:solidFill>
                <a:effectLst/>
                <a:uLnTx/>
                <a:uFillTx/>
                <a:latin typeface="+mn-lt"/>
                <a:ea typeface="+mn-ea"/>
                <a:cs typeface="+mn-cs"/>
              </a:rPr>
              <a:t>4</a:t>
            </a:r>
            <a:r>
              <a:rPr kumimoji="0" lang="en-US" sz="2000" b="0" i="0" u="none" strike="noStrike" kern="1200" cap="none" spc="0" normalizeH="0" noProof="0" dirty="0" smtClean="0">
                <a:ln>
                  <a:noFill/>
                </a:ln>
                <a:solidFill>
                  <a:schemeClr val="tx1">
                    <a:tint val="85000"/>
                  </a:schemeClr>
                </a:solidFill>
                <a:effectLst/>
                <a:uLnTx/>
                <a:uFillTx/>
                <a:latin typeface="+mn-lt"/>
                <a:ea typeface="+mn-ea"/>
                <a:cs typeface="+mn-cs"/>
              </a:rPr>
              <a:t> hours</a:t>
            </a:r>
            <a:endParaRPr kumimoji="0" lang="en-US" sz="2000" b="0" i="0" u="none" strike="noStrike" kern="1200" cap="none" spc="0" normalizeH="0" baseline="0" noProof="0" dirty="0" smtClean="0">
              <a:ln>
                <a:noFill/>
              </a:ln>
              <a:solidFill>
                <a:schemeClr val="tx1">
                  <a:tint val="85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Q3</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kumimoji="0" lang="en-US" sz="2000" b="0" i="0" u="none" strike="noStrike" kern="1200" cap="none" spc="0" normalizeH="0" baseline="0" noProof="0" dirty="0" smtClean="0">
                <a:ln>
                  <a:noFill/>
                </a:ln>
                <a:solidFill>
                  <a:schemeClr val="tx1">
                    <a:tint val="85000"/>
                  </a:schemeClr>
                </a:solidFill>
                <a:effectLst/>
                <a:uLnTx/>
                <a:uFillTx/>
                <a:latin typeface="+mn-lt"/>
                <a:ea typeface="+mn-ea"/>
                <a:cs typeface="+mn-cs"/>
              </a:rPr>
              <a:t>8 hours</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Max</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lang="en-US" sz="2000" dirty="0" smtClean="0">
                <a:solidFill>
                  <a:schemeClr val="tx1">
                    <a:tint val="85000"/>
                  </a:schemeClr>
                </a:solidFill>
              </a:rPr>
              <a:t>20 hours</a:t>
            </a:r>
            <a:endParaRPr kumimoji="0" lang="en-US" sz="2000" b="0" i="0" u="none" strike="noStrike" kern="1200" cap="none" spc="0" normalizeH="0" baseline="0" noProof="0" dirty="0" smtClean="0">
              <a:ln>
                <a:noFill/>
              </a:ln>
              <a:solidFill>
                <a:schemeClr val="tx1">
                  <a:tint val="85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Standard deviation</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kumimoji="0" lang="en-US" sz="2000" b="0" i="0" u="none" strike="noStrike" kern="1200" cap="none" spc="0" normalizeH="0" baseline="0" noProof="0" dirty="0" smtClean="0">
                <a:ln>
                  <a:noFill/>
                </a:ln>
                <a:solidFill>
                  <a:schemeClr val="tx1">
                    <a:tint val="85000"/>
                  </a:schemeClr>
                </a:solidFill>
                <a:effectLst/>
                <a:uLnTx/>
                <a:uFillTx/>
                <a:latin typeface="+mn-lt"/>
                <a:ea typeface="+mn-ea"/>
                <a:cs typeface="+mn-cs"/>
              </a:rPr>
              <a:t>6.5</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Mode</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lang="en-US" sz="2000" dirty="0" smtClean="0">
                <a:solidFill>
                  <a:schemeClr val="tx1">
                    <a:tint val="85000"/>
                  </a:schemeClr>
                </a:solidFill>
              </a:rPr>
              <a:t>2</a:t>
            </a:r>
            <a:endParaRPr kumimoji="0" lang="en-US" sz="2000" b="0" i="0" u="none" strike="noStrike" kern="1200" cap="none" spc="0" normalizeH="0" baseline="0" noProof="0" dirty="0">
              <a:ln>
                <a:noFill/>
              </a:ln>
              <a:solidFill>
                <a:schemeClr val="tx1">
                  <a:tint val="85000"/>
                </a:schemeClr>
              </a:solidFill>
              <a:effectLst/>
              <a:uLnTx/>
              <a:uFillTx/>
              <a:latin typeface="+mn-lt"/>
              <a:ea typeface="+mn-ea"/>
              <a:cs typeface="+mn-cs"/>
            </a:endParaRPr>
          </a:p>
        </p:txBody>
      </p:sp>
    </p:spTree>
  </p:cSld>
  <p:clrMapOvr>
    <a:masterClrMapping/>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42048" cy="1143000"/>
          </a:xfrm>
        </p:spPr>
        <p:txBody>
          <a:bodyPr/>
          <a:lstStyle/>
          <a:p>
            <a:r>
              <a:rPr lang="en-US" dirty="0" smtClean="0"/>
              <a:t>Non- athletes</a:t>
            </a:r>
            <a:endParaRPr lang="en-US" dirty="0"/>
          </a:p>
        </p:txBody>
      </p:sp>
      <p:sp>
        <p:nvSpPr>
          <p:cNvPr id="3" name="Text Placeholder 2"/>
          <p:cNvSpPr>
            <a:spLocks noGrp="1"/>
          </p:cNvSpPr>
          <p:nvPr>
            <p:ph type="body" idx="1"/>
          </p:nvPr>
        </p:nvSpPr>
        <p:spPr/>
        <p:txBody>
          <a:bodyPr/>
          <a:lstStyle/>
          <a:p>
            <a:r>
              <a:rPr lang="en-US" dirty="0" smtClean="0"/>
              <a:t>Extracurricular activities</a:t>
            </a:r>
            <a:endParaRPr lang="en-US" dirty="0"/>
          </a:p>
        </p:txBody>
      </p:sp>
      <p:sp>
        <p:nvSpPr>
          <p:cNvPr id="4" name="Text Placeholder 3"/>
          <p:cNvSpPr>
            <a:spLocks noGrp="1"/>
          </p:cNvSpPr>
          <p:nvPr>
            <p:ph type="body" sz="half" idx="3"/>
          </p:nvPr>
        </p:nvSpPr>
        <p:spPr/>
        <p:txBody>
          <a:bodyPr/>
          <a:lstStyle/>
          <a:p>
            <a:r>
              <a:rPr lang="en-US" dirty="0" smtClean="0"/>
              <a:t>homework</a:t>
            </a:r>
            <a:endParaRPr lang="en-US" dirty="0"/>
          </a:p>
        </p:txBody>
      </p:sp>
      <p:sp>
        <p:nvSpPr>
          <p:cNvPr id="5" name="Content Placeholder 4"/>
          <p:cNvSpPr>
            <a:spLocks noGrp="1"/>
          </p:cNvSpPr>
          <p:nvPr>
            <p:ph sz="quarter" idx="2"/>
          </p:nvPr>
        </p:nvSpPr>
        <p:spPr/>
        <p:txBody>
          <a:bodyPr>
            <a:normAutofit fontScale="55000" lnSpcReduction="20000"/>
          </a:bodyPr>
          <a:lstStyle/>
          <a:p>
            <a:r>
              <a:rPr lang="en-US" dirty="0" smtClean="0"/>
              <a:t>Mean</a:t>
            </a:r>
          </a:p>
          <a:p>
            <a:pPr lvl="1"/>
            <a:r>
              <a:rPr lang="en-US" dirty="0" smtClean="0"/>
              <a:t>4.8 hours</a:t>
            </a:r>
          </a:p>
          <a:p>
            <a:r>
              <a:rPr lang="en-US" dirty="0" smtClean="0"/>
              <a:t>Number surveyed</a:t>
            </a:r>
          </a:p>
          <a:p>
            <a:pPr lvl="1"/>
            <a:r>
              <a:rPr lang="en-US" dirty="0" smtClean="0"/>
              <a:t>30 Gull Lake high school students</a:t>
            </a:r>
          </a:p>
          <a:p>
            <a:r>
              <a:rPr lang="en-US" dirty="0" smtClean="0"/>
              <a:t>Min</a:t>
            </a:r>
          </a:p>
          <a:p>
            <a:pPr lvl="1"/>
            <a:r>
              <a:rPr lang="en-US" dirty="0" smtClean="0"/>
              <a:t>0 hours</a:t>
            </a:r>
          </a:p>
          <a:p>
            <a:r>
              <a:rPr lang="en-US" dirty="0" smtClean="0"/>
              <a:t>Q1</a:t>
            </a:r>
          </a:p>
          <a:p>
            <a:pPr lvl="1"/>
            <a:r>
              <a:rPr lang="en-US" dirty="0" smtClean="0"/>
              <a:t>0 hours</a:t>
            </a:r>
          </a:p>
          <a:p>
            <a:r>
              <a:rPr lang="en-US" dirty="0" smtClean="0"/>
              <a:t>Median</a:t>
            </a:r>
          </a:p>
          <a:p>
            <a:pPr lvl="1"/>
            <a:r>
              <a:rPr lang="en-US" dirty="0" smtClean="0"/>
              <a:t>2.5 hours</a:t>
            </a:r>
          </a:p>
          <a:p>
            <a:r>
              <a:rPr lang="en-US" dirty="0" smtClean="0"/>
              <a:t>Q3</a:t>
            </a:r>
          </a:p>
          <a:p>
            <a:pPr lvl="1"/>
            <a:r>
              <a:rPr lang="en-US" dirty="0" smtClean="0"/>
              <a:t>6 hours</a:t>
            </a:r>
          </a:p>
          <a:p>
            <a:r>
              <a:rPr lang="en-US" dirty="0" smtClean="0"/>
              <a:t>Max</a:t>
            </a:r>
          </a:p>
          <a:p>
            <a:pPr lvl="1"/>
            <a:r>
              <a:rPr lang="en-US" dirty="0" smtClean="0"/>
              <a:t>28 hours</a:t>
            </a:r>
          </a:p>
          <a:p>
            <a:r>
              <a:rPr lang="en-US" dirty="0" smtClean="0"/>
              <a:t>Standard deviation</a:t>
            </a:r>
          </a:p>
          <a:p>
            <a:pPr lvl="1"/>
            <a:r>
              <a:rPr lang="en-US" dirty="0" smtClean="0"/>
              <a:t>6.6</a:t>
            </a:r>
          </a:p>
          <a:p>
            <a:r>
              <a:rPr lang="en-US" dirty="0" smtClean="0"/>
              <a:t>Mode</a:t>
            </a:r>
          </a:p>
          <a:p>
            <a:pPr lvl="1"/>
            <a:r>
              <a:rPr lang="en-US" dirty="0" smtClean="0"/>
              <a:t>0</a:t>
            </a:r>
          </a:p>
        </p:txBody>
      </p:sp>
      <p:sp>
        <p:nvSpPr>
          <p:cNvPr id="6" name="Content Placeholder 5"/>
          <p:cNvSpPr>
            <a:spLocks noGrp="1"/>
          </p:cNvSpPr>
          <p:nvPr>
            <p:ph sz="quarter" idx="4"/>
          </p:nvPr>
        </p:nvSpPr>
        <p:spPr/>
        <p:txBody>
          <a:bodyPr>
            <a:normAutofit fontScale="55000" lnSpcReduction="20000"/>
          </a:bodyPr>
          <a:lstStyle/>
          <a:p>
            <a:r>
              <a:rPr lang="en-US" dirty="0" smtClean="0"/>
              <a:t>Mean</a:t>
            </a:r>
          </a:p>
          <a:p>
            <a:pPr lvl="1"/>
            <a:r>
              <a:rPr lang="en-US" dirty="0" smtClean="0"/>
              <a:t>6.6 hrs</a:t>
            </a:r>
          </a:p>
          <a:p>
            <a:r>
              <a:rPr lang="en-US" dirty="0" smtClean="0"/>
              <a:t>Number surveyed</a:t>
            </a:r>
          </a:p>
          <a:p>
            <a:pPr lvl="1"/>
            <a:r>
              <a:rPr lang="en-US" dirty="0" smtClean="0"/>
              <a:t>30 Gull Lake high school students</a:t>
            </a:r>
          </a:p>
          <a:p>
            <a:r>
              <a:rPr lang="en-US" dirty="0" smtClean="0"/>
              <a:t>Min</a:t>
            </a:r>
          </a:p>
          <a:p>
            <a:pPr lvl="1"/>
            <a:r>
              <a:rPr lang="en-US" dirty="0" smtClean="0"/>
              <a:t>1 hours</a:t>
            </a:r>
          </a:p>
          <a:p>
            <a:r>
              <a:rPr lang="en-US" dirty="0" smtClean="0"/>
              <a:t>Q1</a:t>
            </a:r>
          </a:p>
          <a:p>
            <a:pPr lvl="1"/>
            <a:r>
              <a:rPr lang="en-US" dirty="0" smtClean="0"/>
              <a:t>2 hours</a:t>
            </a:r>
          </a:p>
          <a:p>
            <a:r>
              <a:rPr lang="en-US" dirty="0" smtClean="0"/>
              <a:t>Median </a:t>
            </a:r>
          </a:p>
          <a:p>
            <a:pPr lvl="1"/>
            <a:r>
              <a:rPr lang="en-US" dirty="0" smtClean="0"/>
              <a:t>4.5 hours</a:t>
            </a:r>
          </a:p>
          <a:p>
            <a:r>
              <a:rPr lang="en-US" dirty="0" smtClean="0"/>
              <a:t>Q3</a:t>
            </a:r>
          </a:p>
          <a:p>
            <a:pPr lvl="1"/>
            <a:r>
              <a:rPr lang="en-US" dirty="0" smtClean="0"/>
              <a:t>8 hours</a:t>
            </a:r>
          </a:p>
          <a:p>
            <a:r>
              <a:rPr lang="en-US" dirty="0" smtClean="0"/>
              <a:t>Max</a:t>
            </a:r>
          </a:p>
          <a:p>
            <a:pPr lvl="1"/>
            <a:r>
              <a:rPr lang="en-US" dirty="0" smtClean="0"/>
              <a:t>30 hours</a:t>
            </a:r>
          </a:p>
          <a:p>
            <a:r>
              <a:rPr lang="en-US" dirty="0" smtClean="0"/>
              <a:t>Standard deviation</a:t>
            </a:r>
          </a:p>
          <a:p>
            <a:pPr lvl="1"/>
            <a:r>
              <a:rPr lang="en-US" dirty="0" smtClean="0"/>
              <a:t>6.5</a:t>
            </a:r>
          </a:p>
          <a:p>
            <a:r>
              <a:rPr lang="en-US" dirty="0" smtClean="0"/>
              <a:t>Mode</a:t>
            </a:r>
          </a:p>
          <a:p>
            <a:pPr lvl="1"/>
            <a:r>
              <a:rPr lang="en-US" dirty="0" smtClean="0"/>
              <a:t>6</a:t>
            </a:r>
            <a:endParaRPr lang="en-US" dirty="0"/>
          </a:p>
        </p:txBody>
      </p:sp>
    </p:spTree>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72400" cy="1143000"/>
          </a:xfrm>
        </p:spPr>
        <p:txBody>
          <a:bodyPr>
            <a:normAutofit fontScale="90000"/>
          </a:bodyPr>
          <a:lstStyle/>
          <a:p>
            <a:r>
              <a:rPr lang="en-US" dirty="0" smtClean="0"/>
              <a:t>Z Scores &amp; confidence intervals </a:t>
            </a:r>
            <a:endParaRPr lang="en-US" dirty="0"/>
          </a:p>
        </p:txBody>
      </p:sp>
      <p:sp>
        <p:nvSpPr>
          <p:cNvPr id="3" name="Text Placeholder 2"/>
          <p:cNvSpPr>
            <a:spLocks noGrp="1"/>
          </p:cNvSpPr>
          <p:nvPr>
            <p:ph type="body" idx="1"/>
          </p:nvPr>
        </p:nvSpPr>
        <p:spPr>
          <a:xfrm>
            <a:off x="304800" y="1295400"/>
            <a:ext cx="3520440" cy="457200"/>
          </a:xfrm>
        </p:spPr>
        <p:txBody>
          <a:bodyPr/>
          <a:lstStyle/>
          <a:p>
            <a:r>
              <a:rPr lang="en-US" dirty="0" smtClean="0"/>
              <a:t>Non- Athletes</a:t>
            </a:r>
            <a:endParaRPr lang="en-US" dirty="0"/>
          </a:p>
        </p:txBody>
      </p:sp>
      <p:sp>
        <p:nvSpPr>
          <p:cNvPr id="4" name="Text Placeholder 3"/>
          <p:cNvSpPr>
            <a:spLocks noGrp="1"/>
          </p:cNvSpPr>
          <p:nvPr>
            <p:ph type="body" sz="half" idx="3"/>
          </p:nvPr>
        </p:nvSpPr>
        <p:spPr>
          <a:xfrm>
            <a:off x="4114800" y="1295400"/>
            <a:ext cx="3520440" cy="457200"/>
          </a:xfrm>
        </p:spPr>
        <p:txBody>
          <a:bodyPr/>
          <a:lstStyle/>
          <a:p>
            <a:r>
              <a:rPr lang="en-US" dirty="0" smtClean="0"/>
              <a:t> Athletes</a:t>
            </a:r>
            <a:endParaRPr lang="en-US" dirty="0"/>
          </a:p>
        </p:txBody>
      </p:sp>
      <p:sp>
        <p:nvSpPr>
          <p:cNvPr id="5" name="Content Placeholder 4"/>
          <p:cNvSpPr>
            <a:spLocks noGrp="1"/>
          </p:cNvSpPr>
          <p:nvPr>
            <p:ph sz="quarter" idx="2"/>
          </p:nvPr>
        </p:nvSpPr>
        <p:spPr>
          <a:xfrm>
            <a:off x="304800" y="2209800"/>
            <a:ext cx="3520440" cy="4114800"/>
          </a:xfrm>
        </p:spPr>
        <p:txBody>
          <a:bodyPr/>
          <a:lstStyle/>
          <a:p>
            <a:r>
              <a:rPr lang="en-US" dirty="0" smtClean="0"/>
              <a:t>Confidence interval</a:t>
            </a:r>
          </a:p>
          <a:p>
            <a:pPr lvl="1"/>
            <a:r>
              <a:rPr lang="en-US" dirty="0" smtClean="0"/>
              <a:t>95%</a:t>
            </a:r>
          </a:p>
          <a:p>
            <a:pPr lvl="2"/>
            <a:r>
              <a:rPr lang="en-US" dirty="0" smtClean="0"/>
              <a:t>2.4-7.13</a:t>
            </a:r>
          </a:p>
          <a:p>
            <a:pPr lvl="1"/>
            <a:r>
              <a:rPr lang="en-US" dirty="0" smtClean="0"/>
              <a:t>85%</a:t>
            </a:r>
          </a:p>
          <a:p>
            <a:pPr lvl="2"/>
            <a:r>
              <a:rPr lang="en-US" dirty="0" smtClean="0"/>
              <a:t>3.22-6.31</a:t>
            </a:r>
          </a:p>
          <a:p>
            <a:pPr lvl="2"/>
            <a:endParaRPr lang="en-US" dirty="0" smtClean="0"/>
          </a:p>
          <a:p>
            <a:r>
              <a:rPr lang="en-US" dirty="0" smtClean="0"/>
              <a:t>Z scores</a:t>
            </a:r>
          </a:p>
          <a:p>
            <a:pPr lvl="1"/>
            <a:r>
              <a:rPr lang="en-US" dirty="0" smtClean="0"/>
              <a:t>Hunter Dyer 57%</a:t>
            </a:r>
          </a:p>
          <a:p>
            <a:pPr lvl="1"/>
            <a:r>
              <a:rPr lang="en-US" dirty="0" smtClean="0"/>
              <a:t>Kim Winchester -45%</a:t>
            </a:r>
          </a:p>
        </p:txBody>
      </p:sp>
      <p:sp>
        <p:nvSpPr>
          <p:cNvPr id="6" name="Content Placeholder 5"/>
          <p:cNvSpPr>
            <a:spLocks noGrp="1"/>
          </p:cNvSpPr>
          <p:nvPr>
            <p:ph sz="quarter" idx="4"/>
          </p:nvPr>
        </p:nvSpPr>
        <p:spPr>
          <a:xfrm>
            <a:off x="4267200" y="2209800"/>
            <a:ext cx="3520440" cy="4114800"/>
          </a:xfrm>
        </p:spPr>
        <p:txBody>
          <a:bodyPr/>
          <a:lstStyle/>
          <a:p>
            <a:r>
              <a:rPr lang="en-US" dirty="0" smtClean="0"/>
              <a:t>Confidence interval</a:t>
            </a:r>
          </a:p>
          <a:p>
            <a:pPr lvl="1"/>
            <a:r>
              <a:rPr lang="en-US" dirty="0" smtClean="0"/>
              <a:t>95%</a:t>
            </a:r>
          </a:p>
          <a:p>
            <a:pPr lvl="2"/>
            <a:r>
              <a:rPr lang="en-US" dirty="0" smtClean="0"/>
              <a:t>8.3-11.8</a:t>
            </a:r>
          </a:p>
          <a:p>
            <a:pPr lvl="1"/>
            <a:r>
              <a:rPr lang="en-US" dirty="0" smtClean="0"/>
              <a:t>80%</a:t>
            </a:r>
          </a:p>
          <a:p>
            <a:pPr lvl="2"/>
            <a:r>
              <a:rPr lang="en-US" dirty="0" smtClean="0"/>
              <a:t>8.9-11.2</a:t>
            </a:r>
          </a:p>
          <a:p>
            <a:pPr lvl="2"/>
            <a:endParaRPr lang="en-US" dirty="0" smtClean="0"/>
          </a:p>
          <a:p>
            <a:r>
              <a:rPr lang="en-US" dirty="0" smtClean="0"/>
              <a:t>Z scores</a:t>
            </a:r>
          </a:p>
          <a:p>
            <a:pPr lvl="1"/>
            <a:r>
              <a:rPr lang="en-US" dirty="0" smtClean="0"/>
              <a:t>Jack Sheppard 66%</a:t>
            </a:r>
          </a:p>
          <a:p>
            <a:pPr lvl="1"/>
            <a:r>
              <a:rPr lang="en-US" dirty="0" smtClean="0"/>
              <a:t>Amanda </a:t>
            </a:r>
            <a:r>
              <a:rPr lang="en-US" dirty="0" err="1" smtClean="0"/>
              <a:t>Haase</a:t>
            </a:r>
            <a:r>
              <a:rPr lang="en-US" dirty="0" smtClean="0"/>
              <a:t> -15%</a:t>
            </a:r>
          </a:p>
        </p:txBody>
      </p:sp>
    </p:spTree>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summary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data we collected didn’t have a very strong relationship. I believe we could have made a stronger  relationship if we would have phrased our questions differently because even after everything we did we didn’t really figure out if there was a correlation between GPA and extracurricular activities. The Data we collected made more sense to fit the survey of extracurricular activities vs. time spent on homework. The data may have been more supportive if we would’ve compared time spent on homework to the GPA. The survey did prove that athletes did have a higher GPA even when the mean of their extracurricular activities was DOUBLE the non- athletes. Though the athletes GPA’s are higher I wish we would have asked the classes they are taking, because the mean of the time spent on homework was less then the non- athletes. We believe that the classes they are taking could have a huge impact on what their GPAs were. After accumulating the data we have realized that though athletes may have an overall higher GPA, we are unaware of what classes they are taking compared to those students who aren’t participation in athletics. </a:t>
            </a:r>
            <a:endParaRPr lang="en-US" dirty="0"/>
          </a:p>
        </p:txBody>
      </p:sp>
    </p:spTree>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Courtney’s Summary</a:t>
            </a:r>
            <a:endParaRPr lang="en-US" dirty="0"/>
          </a:p>
        </p:txBody>
      </p:sp>
      <p:sp>
        <p:nvSpPr>
          <p:cNvPr id="3" name="Content Placeholder 2"/>
          <p:cNvSpPr>
            <a:spLocks noGrp="1"/>
          </p:cNvSpPr>
          <p:nvPr>
            <p:ph idx="1"/>
          </p:nvPr>
        </p:nvSpPr>
        <p:spPr/>
        <p:txBody>
          <a:bodyPr/>
          <a:lstStyle/>
          <a:p>
            <a:r>
              <a:rPr lang="en-US" dirty="0" smtClean="0"/>
              <a:t>I made the surveys, did the potential bias, and I got half of the surveys filled out. I also accumulated the data and made the graphs for both athletes and non athletes. (histograms and pie charts.) I made the box and whisker plots (videos &amp; charts), and found the new R values and equations with outliers removed. I also wrote the overall summary, the summaries for the regressions and equations, and made the new scatter plots when outliers were removed.</a:t>
            </a:r>
            <a:endParaRPr lang="en-US" dirty="0"/>
          </a:p>
        </p:txBody>
      </p:sp>
    </p:spTree>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Caitlin’s Summary</a:t>
            </a:r>
            <a:endParaRPr lang="en-US" dirty="0"/>
          </a:p>
        </p:txBody>
      </p:sp>
      <p:sp>
        <p:nvSpPr>
          <p:cNvPr id="3" name="Content Placeholder 2"/>
          <p:cNvSpPr>
            <a:spLocks noGrp="1"/>
          </p:cNvSpPr>
          <p:nvPr>
            <p:ph idx="1"/>
          </p:nvPr>
        </p:nvSpPr>
        <p:spPr/>
        <p:txBody>
          <a:bodyPr/>
          <a:lstStyle/>
          <a:p>
            <a:r>
              <a:rPr lang="en-US" dirty="0" smtClean="0"/>
              <a:t>I gathered half of the surveys. I made the initial scatter plots. I also did the math for the box and whisker plots, the z-scores, and the confidence interval. I also wrote the summaries for the pie charts.</a:t>
            </a:r>
          </a:p>
          <a:p>
            <a:pPr>
              <a:buNone/>
            </a:pPr>
            <a:endParaRPr lang="en-US" dirty="0" smtClean="0"/>
          </a:p>
          <a:p>
            <a:endParaRPr lang="en-US" dirty="0"/>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457200"/>
            <a:ext cx="6553200" cy="1107996"/>
          </a:xfrm>
          <a:prstGeom prst="rect">
            <a:avLst/>
          </a:prstGeom>
          <a:noFill/>
        </p:spPr>
        <p:txBody>
          <a:bodyPr wrap="square" rtlCol="0">
            <a:spAutoFit/>
          </a:bodyPr>
          <a:lstStyle/>
          <a:p>
            <a:r>
              <a:rPr lang="en-US" sz="2400" dirty="0" smtClean="0"/>
              <a:t>Population: high school students at gull lake</a:t>
            </a:r>
          </a:p>
          <a:p>
            <a:r>
              <a:rPr lang="en-US" sz="2400" dirty="0" smtClean="0"/>
              <a:t>Surveyed: 30 athletes 30 non athletes</a:t>
            </a:r>
          </a:p>
          <a:p>
            <a:endParaRPr lang="en-US" dirty="0"/>
          </a:p>
        </p:txBody>
      </p:sp>
      <p:sp>
        <p:nvSpPr>
          <p:cNvPr id="6" name="TextBox 5"/>
          <p:cNvSpPr txBox="1"/>
          <p:nvPr/>
        </p:nvSpPr>
        <p:spPr>
          <a:xfrm>
            <a:off x="1447800" y="1981200"/>
            <a:ext cx="5486400" cy="4154984"/>
          </a:xfrm>
          <a:prstGeom prst="rect">
            <a:avLst/>
          </a:prstGeom>
          <a:noFill/>
        </p:spPr>
        <p:txBody>
          <a:bodyPr wrap="square" rtlCol="0">
            <a:spAutoFit/>
          </a:bodyPr>
          <a:lstStyle/>
          <a:p>
            <a:r>
              <a:rPr lang="en-US" sz="2400" dirty="0" smtClean="0"/>
              <a:t>Potential bias: We are only surveying people from Gull Lake. Also the athletes at Gull Lake high school must pass all of their classes in order to continue with athletics.  </a:t>
            </a:r>
            <a:r>
              <a:rPr lang="en-US" sz="2400" dirty="0"/>
              <a:t>M</a:t>
            </a:r>
            <a:r>
              <a:rPr lang="en-US" sz="2400" dirty="0" smtClean="0"/>
              <a:t>ost of the students surveyed are our friends which could increase the mean because we both have above a 3.5 GPA.  Further bias could include the fact  we are both female sophomores whose friends are mainly sophomores.</a:t>
            </a:r>
            <a:endParaRPr lang="en-US" sz="2400" dirty="0"/>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553200" cy="914400"/>
          </a:xfrm>
        </p:spPr>
        <p:txBody>
          <a:bodyPr/>
          <a:lstStyle/>
          <a:p>
            <a:r>
              <a:rPr lang="en-US" dirty="0" smtClean="0"/>
              <a:t>Athletes surveyed</a:t>
            </a:r>
            <a:endParaRPr lang="en-US" dirty="0"/>
          </a:p>
        </p:txBody>
      </p:sp>
      <p:sp>
        <p:nvSpPr>
          <p:cNvPr id="3" name="Content Placeholder 2"/>
          <p:cNvSpPr>
            <a:spLocks noGrp="1"/>
          </p:cNvSpPr>
          <p:nvPr>
            <p:ph sz="half" idx="1"/>
          </p:nvPr>
        </p:nvSpPr>
        <p:spPr/>
        <p:txBody>
          <a:bodyPr>
            <a:normAutofit fontScale="62500" lnSpcReduction="20000"/>
          </a:bodyPr>
          <a:lstStyle/>
          <a:p>
            <a:pPr lvl="0"/>
            <a:r>
              <a:rPr lang="en-US" b="1" dirty="0" smtClean="0"/>
              <a:t> Jordan Mitchell (10) </a:t>
            </a:r>
            <a:endParaRPr lang="en-US" dirty="0" smtClean="0"/>
          </a:p>
          <a:p>
            <a:pPr lvl="0"/>
            <a:r>
              <a:rPr lang="en-US" b="1" dirty="0" smtClean="0"/>
              <a:t>Ashley </a:t>
            </a:r>
            <a:r>
              <a:rPr lang="en-US" b="1" dirty="0" err="1" smtClean="0"/>
              <a:t>Showerman</a:t>
            </a:r>
            <a:r>
              <a:rPr lang="en-US" b="1" dirty="0" smtClean="0"/>
              <a:t> (10)</a:t>
            </a:r>
            <a:endParaRPr lang="en-US" dirty="0" smtClean="0"/>
          </a:p>
          <a:p>
            <a:pPr lvl="0"/>
            <a:r>
              <a:rPr lang="en-US" b="1" dirty="0" smtClean="0"/>
              <a:t>Nick </a:t>
            </a:r>
            <a:r>
              <a:rPr lang="en-US" b="1" dirty="0" err="1" smtClean="0"/>
              <a:t>Strebel</a:t>
            </a:r>
            <a:r>
              <a:rPr lang="en-US" b="1" dirty="0" smtClean="0"/>
              <a:t> (10)</a:t>
            </a:r>
            <a:endParaRPr lang="en-US" dirty="0" smtClean="0"/>
          </a:p>
          <a:p>
            <a:pPr lvl="0"/>
            <a:r>
              <a:rPr lang="en-US" b="1" dirty="0" smtClean="0"/>
              <a:t>Cassie Bryant (12)</a:t>
            </a:r>
            <a:endParaRPr lang="en-US" dirty="0" smtClean="0"/>
          </a:p>
          <a:p>
            <a:pPr lvl="0"/>
            <a:r>
              <a:rPr lang="en-US" b="1" dirty="0" smtClean="0"/>
              <a:t>Gordon Thompson (10)</a:t>
            </a:r>
            <a:endParaRPr lang="en-US" dirty="0" smtClean="0"/>
          </a:p>
          <a:p>
            <a:pPr lvl="0"/>
            <a:r>
              <a:rPr lang="en-US" b="1" dirty="0" smtClean="0"/>
              <a:t>Zack Carr (9)</a:t>
            </a:r>
            <a:endParaRPr lang="en-US" dirty="0" smtClean="0"/>
          </a:p>
          <a:p>
            <a:pPr lvl="0"/>
            <a:r>
              <a:rPr lang="en-US" b="1" dirty="0" smtClean="0"/>
              <a:t>Jack Sheppard (9)</a:t>
            </a:r>
            <a:endParaRPr lang="en-US" dirty="0" smtClean="0"/>
          </a:p>
          <a:p>
            <a:pPr lvl="0"/>
            <a:r>
              <a:rPr lang="en-US" b="1" dirty="0" smtClean="0"/>
              <a:t>Erica Phillips (12)</a:t>
            </a:r>
            <a:endParaRPr lang="en-US" dirty="0" smtClean="0"/>
          </a:p>
          <a:p>
            <a:pPr lvl="0"/>
            <a:r>
              <a:rPr lang="en-US" b="1" dirty="0" smtClean="0"/>
              <a:t>Ben </a:t>
            </a:r>
            <a:r>
              <a:rPr lang="en-US" b="1" dirty="0" err="1" smtClean="0"/>
              <a:t>Kellam</a:t>
            </a:r>
            <a:r>
              <a:rPr lang="en-US" b="1" dirty="0" smtClean="0"/>
              <a:t> (10)</a:t>
            </a:r>
            <a:endParaRPr lang="en-US" dirty="0" smtClean="0"/>
          </a:p>
          <a:p>
            <a:pPr lvl="0"/>
            <a:r>
              <a:rPr lang="en-US" b="1" dirty="0" smtClean="0"/>
              <a:t>Nate Murray (10)</a:t>
            </a:r>
            <a:endParaRPr lang="en-US" dirty="0" smtClean="0"/>
          </a:p>
          <a:p>
            <a:pPr lvl="0"/>
            <a:r>
              <a:rPr lang="en-US" b="1" dirty="0" smtClean="0"/>
              <a:t>Jason </a:t>
            </a:r>
            <a:r>
              <a:rPr lang="en-US" b="1" dirty="0" err="1" smtClean="0"/>
              <a:t>Shivley</a:t>
            </a:r>
            <a:r>
              <a:rPr lang="en-US" b="1" dirty="0" smtClean="0"/>
              <a:t> (10)</a:t>
            </a:r>
            <a:endParaRPr lang="en-US" dirty="0" smtClean="0"/>
          </a:p>
          <a:p>
            <a:pPr lvl="0"/>
            <a:r>
              <a:rPr lang="en-US" b="1" dirty="0" smtClean="0"/>
              <a:t>Ryan </a:t>
            </a:r>
            <a:r>
              <a:rPr lang="en-US" b="1" dirty="0" err="1" smtClean="0"/>
              <a:t>Fluery</a:t>
            </a:r>
            <a:r>
              <a:rPr lang="en-US" b="1" dirty="0" smtClean="0"/>
              <a:t> (10)</a:t>
            </a:r>
            <a:endParaRPr lang="en-US" dirty="0" smtClean="0"/>
          </a:p>
          <a:p>
            <a:pPr lvl="0"/>
            <a:r>
              <a:rPr lang="en-US" b="1" dirty="0" smtClean="0"/>
              <a:t>Erika Olsen (10)</a:t>
            </a:r>
            <a:endParaRPr lang="en-US" dirty="0" smtClean="0"/>
          </a:p>
          <a:p>
            <a:pPr lvl="0"/>
            <a:r>
              <a:rPr lang="en-US" b="1" dirty="0" smtClean="0"/>
              <a:t>Emily </a:t>
            </a:r>
            <a:r>
              <a:rPr lang="en-US" b="1" dirty="0" err="1" smtClean="0"/>
              <a:t>Stadt</a:t>
            </a:r>
            <a:r>
              <a:rPr lang="en-US" b="1" dirty="0" smtClean="0"/>
              <a:t> (12)</a:t>
            </a:r>
            <a:endParaRPr lang="en-US" dirty="0" smtClean="0"/>
          </a:p>
          <a:p>
            <a:pPr lvl="0"/>
            <a:r>
              <a:rPr lang="en-US" b="1" dirty="0" smtClean="0"/>
              <a:t>Tyler Olsen (12)</a:t>
            </a:r>
            <a:endParaRPr lang="en-US" dirty="0"/>
          </a:p>
        </p:txBody>
      </p:sp>
      <p:sp>
        <p:nvSpPr>
          <p:cNvPr id="4" name="Content Placeholder 3"/>
          <p:cNvSpPr>
            <a:spLocks noGrp="1"/>
          </p:cNvSpPr>
          <p:nvPr>
            <p:ph sz="half" idx="2"/>
          </p:nvPr>
        </p:nvSpPr>
        <p:spPr/>
        <p:txBody>
          <a:bodyPr>
            <a:normAutofit fontScale="62500" lnSpcReduction="20000"/>
          </a:bodyPr>
          <a:lstStyle/>
          <a:p>
            <a:pPr lvl="0"/>
            <a:r>
              <a:rPr lang="en-US" b="1" dirty="0" smtClean="0"/>
              <a:t>     Katie Thompson (11)</a:t>
            </a:r>
            <a:endParaRPr lang="en-US" dirty="0" smtClean="0"/>
          </a:p>
          <a:p>
            <a:pPr lvl="0"/>
            <a:r>
              <a:rPr lang="en-US" b="1" dirty="0" smtClean="0"/>
              <a:t>     Mike </a:t>
            </a:r>
            <a:r>
              <a:rPr lang="en-US" b="1" dirty="0" err="1" smtClean="0"/>
              <a:t>Heenan</a:t>
            </a:r>
            <a:r>
              <a:rPr lang="en-US" b="1" dirty="0" smtClean="0"/>
              <a:t> (10)</a:t>
            </a:r>
            <a:endParaRPr lang="en-US" dirty="0" smtClean="0"/>
          </a:p>
          <a:p>
            <a:pPr lvl="0"/>
            <a:r>
              <a:rPr lang="en-US" b="1" dirty="0" smtClean="0"/>
              <a:t>     Alex Mutual (10)</a:t>
            </a:r>
            <a:endParaRPr lang="en-US" dirty="0" smtClean="0"/>
          </a:p>
          <a:p>
            <a:pPr lvl="0"/>
            <a:r>
              <a:rPr lang="en-US" b="1" dirty="0" smtClean="0"/>
              <a:t>     Amanda </a:t>
            </a:r>
            <a:r>
              <a:rPr lang="en-US" b="1" dirty="0" err="1" smtClean="0"/>
              <a:t>Haase</a:t>
            </a:r>
            <a:r>
              <a:rPr lang="en-US" b="1" dirty="0" smtClean="0"/>
              <a:t> (10)</a:t>
            </a:r>
            <a:endParaRPr lang="en-US" dirty="0" smtClean="0"/>
          </a:p>
          <a:p>
            <a:pPr lvl="0"/>
            <a:r>
              <a:rPr lang="en-US" b="1" dirty="0" smtClean="0"/>
              <a:t>     Sarah Phillips (10)</a:t>
            </a:r>
            <a:endParaRPr lang="en-US" dirty="0" smtClean="0"/>
          </a:p>
          <a:p>
            <a:pPr lvl="0"/>
            <a:r>
              <a:rPr lang="en-US" b="1" dirty="0" smtClean="0"/>
              <a:t>     </a:t>
            </a:r>
            <a:r>
              <a:rPr lang="en-US" b="1" dirty="0" err="1" smtClean="0"/>
              <a:t>Zac</a:t>
            </a:r>
            <a:r>
              <a:rPr lang="en-US" b="1" dirty="0" smtClean="0"/>
              <a:t> Caldwell (9)</a:t>
            </a:r>
            <a:endParaRPr lang="en-US" dirty="0" smtClean="0"/>
          </a:p>
          <a:p>
            <a:pPr lvl="0"/>
            <a:r>
              <a:rPr lang="en-US" b="1" dirty="0" smtClean="0"/>
              <a:t>     Emily Owen (12)</a:t>
            </a:r>
            <a:endParaRPr lang="en-US" dirty="0" smtClean="0"/>
          </a:p>
          <a:p>
            <a:pPr lvl="0"/>
            <a:r>
              <a:rPr lang="en-US" b="1" dirty="0" smtClean="0"/>
              <a:t>     Leo </a:t>
            </a:r>
            <a:r>
              <a:rPr lang="en-US" b="1" dirty="0" err="1" smtClean="0"/>
              <a:t>Pavletic</a:t>
            </a:r>
            <a:r>
              <a:rPr lang="en-US" b="1" dirty="0" smtClean="0"/>
              <a:t> (10)</a:t>
            </a:r>
            <a:endParaRPr lang="en-US" dirty="0" smtClean="0"/>
          </a:p>
          <a:p>
            <a:pPr lvl="0"/>
            <a:r>
              <a:rPr lang="en-US" b="1" dirty="0" smtClean="0"/>
              <a:t>    Evan </a:t>
            </a:r>
            <a:r>
              <a:rPr lang="en-US" b="1" dirty="0" err="1" smtClean="0"/>
              <a:t>Krohn</a:t>
            </a:r>
            <a:r>
              <a:rPr lang="en-US" b="1" dirty="0" smtClean="0"/>
              <a:t> (10)</a:t>
            </a:r>
            <a:endParaRPr lang="en-US" dirty="0" smtClean="0"/>
          </a:p>
          <a:p>
            <a:pPr lvl="0"/>
            <a:r>
              <a:rPr lang="en-US" b="1" dirty="0" smtClean="0"/>
              <a:t>    Katie Stewart (10)</a:t>
            </a:r>
            <a:endParaRPr lang="en-US" dirty="0" smtClean="0"/>
          </a:p>
          <a:p>
            <a:pPr lvl="0"/>
            <a:r>
              <a:rPr lang="en-US" b="1" dirty="0" smtClean="0"/>
              <a:t>    Zach Teel (9)</a:t>
            </a:r>
            <a:endParaRPr lang="en-US" dirty="0" smtClean="0"/>
          </a:p>
          <a:p>
            <a:pPr lvl="0"/>
            <a:r>
              <a:rPr lang="en-US" b="1" dirty="0" smtClean="0"/>
              <a:t>    Jeffrey Christensen (10)</a:t>
            </a:r>
            <a:endParaRPr lang="en-US" dirty="0" smtClean="0"/>
          </a:p>
          <a:p>
            <a:pPr lvl="0"/>
            <a:r>
              <a:rPr lang="en-US" b="1" dirty="0" smtClean="0"/>
              <a:t>     Emma Robbins (12)</a:t>
            </a:r>
          </a:p>
          <a:p>
            <a:pPr lvl="0"/>
            <a:r>
              <a:rPr lang="en-US" b="1" dirty="0" smtClean="0"/>
              <a:t>     Sam Crum (11)</a:t>
            </a:r>
          </a:p>
          <a:p>
            <a:pPr lvl="0"/>
            <a:r>
              <a:rPr lang="en-US" b="1" dirty="0" smtClean="0"/>
              <a:t>     Reilly Calhoun(10)</a:t>
            </a:r>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543800" cy="899160"/>
          </a:xfrm>
        </p:spPr>
        <p:txBody>
          <a:bodyPr>
            <a:normAutofit/>
          </a:bodyPr>
          <a:lstStyle/>
          <a:p>
            <a:r>
              <a:rPr lang="en-US" dirty="0" smtClean="0"/>
              <a:t>Non- athletes surveyed</a:t>
            </a:r>
            <a:endParaRPr lang="en-US" dirty="0"/>
          </a:p>
        </p:txBody>
      </p:sp>
      <p:sp>
        <p:nvSpPr>
          <p:cNvPr id="5" name="Content Placeholder 4"/>
          <p:cNvSpPr>
            <a:spLocks noGrp="1"/>
          </p:cNvSpPr>
          <p:nvPr>
            <p:ph sz="quarter" idx="2"/>
          </p:nvPr>
        </p:nvSpPr>
        <p:spPr>
          <a:xfrm>
            <a:off x="381000" y="1066800"/>
            <a:ext cx="3596640" cy="4759840"/>
          </a:xfrm>
        </p:spPr>
        <p:txBody>
          <a:bodyPr>
            <a:normAutofit fontScale="77500" lnSpcReduction="20000"/>
          </a:bodyPr>
          <a:lstStyle/>
          <a:p>
            <a:r>
              <a:rPr lang="en-US" dirty="0" smtClean="0"/>
              <a:t>Hunter Dyer (10)</a:t>
            </a:r>
          </a:p>
          <a:p>
            <a:r>
              <a:rPr lang="en-US" dirty="0" err="1" smtClean="0"/>
              <a:t>Maddie</a:t>
            </a:r>
            <a:r>
              <a:rPr lang="en-US" dirty="0" smtClean="0"/>
              <a:t> Lansdale (10)</a:t>
            </a:r>
          </a:p>
          <a:p>
            <a:r>
              <a:rPr lang="en-US" dirty="0" smtClean="0"/>
              <a:t>Frankie </a:t>
            </a:r>
            <a:r>
              <a:rPr lang="en-US" dirty="0" err="1" smtClean="0"/>
              <a:t>Edds</a:t>
            </a:r>
            <a:r>
              <a:rPr lang="en-US" dirty="0" smtClean="0"/>
              <a:t> (10)</a:t>
            </a:r>
          </a:p>
          <a:p>
            <a:r>
              <a:rPr lang="en-US" dirty="0" smtClean="0"/>
              <a:t>Lauren </a:t>
            </a:r>
            <a:r>
              <a:rPr lang="en-US" dirty="0" err="1" smtClean="0"/>
              <a:t>Oorbeck</a:t>
            </a:r>
            <a:r>
              <a:rPr lang="en-US" dirty="0" smtClean="0"/>
              <a:t> (10)</a:t>
            </a:r>
          </a:p>
          <a:p>
            <a:r>
              <a:rPr lang="en-US" dirty="0" smtClean="0"/>
              <a:t>Josh </a:t>
            </a:r>
            <a:r>
              <a:rPr lang="en-US" dirty="0" err="1" smtClean="0"/>
              <a:t>Weigel</a:t>
            </a:r>
            <a:r>
              <a:rPr lang="en-US" dirty="0" smtClean="0"/>
              <a:t> (10)</a:t>
            </a:r>
          </a:p>
          <a:p>
            <a:r>
              <a:rPr lang="en-US" dirty="0" smtClean="0"/>
              <a:t>Cede C. (11)</a:t>
            </a:r>
          </a:p>
          <a:p>
            <a:r>
              <a:rPr lang="en-US" dirty="0" smtClean="0"/>
              <a:t>Lance </a:t>
            </a:r>
            <a:r>
              <a:rPr lang="en-US" dirty="0" err="1" smtClean="0"/>
              <a:t>Mcauley</a:t>
            </a:r>
            <a:r>
              <a:rPr lang="en-US" dirty="0" smtClean="0"/>
              <a:t> (9)</a:t>
            </a:r>
          </a:p>
          <a:p>
            <a:r>
              <a:rPr lang="en-US" dirty="0" smtClean="0"/>
              <a:t>Jasmine Macias (10)</a:t>
            </a:r>
          </a:p>
          <a:p>
            <a:r>
              <a:rPr lang="en-US" dirty="0" smtClean="0"/>
              <a:t>Katie </a:t>
            </a:r>
            <a:r>
              <a:rPr lang="en-US" dirty="0" err="1" smtClean="0"/>
              <a:t>Bruns</a:t>
            </a:r>
            <a:r>
              <a:rPr lang="en-US" dirty="0" smtClean="0"/>
              <a:t> (10)</a:t>
            </a:r>
          </a:p>
          <a:p>
            <a:r>
              <a:rPr lang="en-US" dirty="0" smtClean="0"/>
              <a:t>Allie Neighbors (11)</a:t>
            </a:r>
          </a:p>
          <a:p>
            <a:r>
              <a:rPr lang="en-US" dirty="0" smtClean="0"/>
              <a:t>Devin Barns (10)</a:t>
            </a:r>
          </a:p>
          <a:p>
            <a:r>
              <a:rPr lang="en-US" dirty="0" smtClean="0"/>
              <a:t>Andrew Dowd (10)</a:t>
            </a:r>
          </a:p>
          <a:p>
            <a:r>
              <a:rPr lang="en-US" dirty="0" smtClean="0"/>
              <a:t>Josh </a:t>
            </a:r>
            <a:r>
              <a:rPr lang="en-US" dirty="0" err="1" smtClean="0"/>
              <a:t>Massar</a:t>
            </a:r>
            <a:r>
              <a:rPr lang="en-US" dirty="0" smtClean="0"/>
              <a:t> (11)</a:t>
            </a:r>
          </a:p>
          <a:p>
            <a:r>
              <a:rPr lang="en-US" dirty="0" smtClean="0"/>
              <a:t>Mike </a:t>
            </a:r>
            <a:r>
              <a:rPr lang="en-US" dirty="0" err="1" smtClean="0"/>
              <a:t>Mcpherson</a:t>
            </a:r>
            <a:r>
              <a:rPr lang="en-US" dirty="0" smtClean="0"/>
              <a:t> (10)</a:t>
            </a:r>
          </a:p>
          <a:p>
            <a:r>
              <a:rPr lang="en-US" dirty="0" smtClean="0"/>
              <a:t>Lonnie Saunders (11)</a:t>
            </a:r>
          </a:p>
          <a:p>
            <a:endParaRPr lang="en-US" dirty="0" smtClean="0"/>
          </a:p>
          <a:p>
            <a:endParaRPr lang="en-US" dirty="0"/>
          </a:p>
        </p:txBody>
      </p:sp>
      <p:sp>
        <p:nvSpPr>
          <p:cNvPr id="6" name="Content Placeholder 5"/>
          <p:cNvSpPr>
            <a:spLocks noGrp="1"/>
          </p:cNvSpPr>
          <p:nvPr>
            <p:ph sz="quarter" idx="4"/>
          </p:nvPr>
        </p:nvSpPr>
        <p:spPr>
          <a:xfrm>
            <a:off x="3886200" y="1066800"/>
            <a:ext cx="3813048" cy="4759840"/>
          </a:xfrm>
        </p:spPr>
        <p:txBody>
          <a:bodyPr>
            <a:normAutofit fontScale="77500" lnSpcReduction="20000"/>
          </a:bodyPr>
          <a:lstStyle/>
          <a:p>
            <a:r>
              <a:rPr lang="en-US" dirty="0" smtClean="0"/>
              <a:t>Julia Archer (11)</a:t>
            </a:r>
          </a:p>
          <a:p>
            <a:r>
              <a:rPr lang="en-US" dirty="0" smtClean="0"/>
              <a:t>Macy Foss (11)</a:t>
            </a:r>
          </a:p>
          <a:p>
            <a:r>
              <a:rPr lang="en-US" dirty="0" smtClean="0"/>
              <a:t>Alex Murphy (10)</a:t>
            </a:r>
          </a:p>
          <a:p>
            <a:r>
              <a:rPr lang="en-US" dirty="0" smtClean="0"/>
              <a:t>Mark Bunch (11)</a:t>
            </a:r>
          </a:p>
          <a:p>
            <a:r>
              <a:rPr lang="en-US" dirty="0" smtClean="0"/>
              <a:t>Sarah Snyder (10)</a:t>
            </a:r>
          </a:p>
          <a:p>
            <a:r>
              <a:rPr lang="en-US" dirty="0" smtClean="0"/>
              <a:t>Andrew Spears (12)</a:t>
            </a:r>
          </a:p>
          <a:p>
            <a:r>
              <a:rPr lang="en-US" dirty="0" smtClean="0"/>
              <a:t>Blake Smith (12)</a:t>
            </a:r>
          </a:p>
          <a:p>
            <a:r>
              <a:rPr lang="en-US" dirty="0" smtClean="0"/>
              <a:t>Zach White (12)</a:t>
            </a:r>
          </a:p>
          <a:p>
            <a:r>
              <a:rPr lang="en-US" dirty="0" smtClean="0"/>
              <a:t>No name (11)</a:t>
            </a:r>
          </a:p>
          <a:p>
            <a:r>
              <a:rPr lang="en-US" dirty="0" smtClean="0"/>
              <a:t>Logan  C.(11)</a:t>
            </a:r>
          </a:p>
          <a:p>
            <a:r>
              <a:rPr lang="en-US" dirty="0" smtClean="0"/>
              <a:t>Brandon Snyder (12)</a:t>
            </a:r>
          </a:p>
          <a:p>
            <a:r>
              <a:rPr lang="en-US" dirty="0" smtClean="0"/>
              <a:t>Jordan Hinds (11)</a:t>
            </a:r>
          </a:p>
          <a:p>
            <a:r>
              <a:rPr lang="en-US" dirty="0" smtClean="0"/>
              <a:t>Rosemary Her (12)</a:t>
            </a:r>
          </a:p>
          <a:p>
            <a:r>
              <a:rPr lang="en-US" dirty="0" smtClean="0"/>
              <a:t>Bryan </a:t>
            </a:r>
            <a:r>
              <a:rPr lang="en-US" dirty="0" err="1" smtClean="0"/>
              <a:t>Knickerbocker</a:t>
            </a:r>
            <a:r>
              <a:rPr lang="en-US" dirty="0" smtClean="0"/>
              <a:t> (12)</a:t>
            </a:r>
          </a:p>
          <a:p>
            <a:r>
              <a:rPr lang="en-US" dirty="0" smtClean="0"/>
              <a:t>Kimberly Winchester (10)</a:t>
            </a:r>
          </a:p>
          <a:p>
            <a:endParaRPr lang="en-US" dirty="0"/>
          </a:p>
        </p:txBody>
      </p:sp>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5410200" cy="1005840"/>
          </a:xfrm>
        </p:spPr>
        <p:txBody>
          <a:bodyPr>
            <a:noAutofit/>
          </a:bodyPr>
          <a:lstStyle/>
          <a:p>
            <a:r>
              <a:rPr lang="en-US" sz="3200" dirty="0" smtClean="0"/>
              <a:t>Data Tables ( athletes)</a:t>
            </a:r>
            <a:endParaRPr lang="en-US" sz="3200" dirty="0"/>
          </a:p>
        </p:txBody>
      </p:sp>
      <p:graphicFrame>
        <p:nvGraphicFramePr>
          <p:cNvPr id="5" name="Content Placeholder 4"/>
          <p:cNvGraphicFramePr>
            <a:graphicFrameLocks noGrp="1"/>
          </p:cNvGraphicFramePr>
          <p:nvPr>
            <p:ph idx="1"/>
          </p:nvPr>
        </p:nvGraphicFramePr>
        <p:xfrm>
          <a:off x="304800" y="1981200"/>
          <a:ext cx="7315200" cy="741680"/>
        </p:xfrm>
        <a:graphic>
          <a:graphicData uri="http://schemas.openxmlformats.org/drawingml/2006/table">
            <a:tbl>
              <a:tblPr firstRow="1" bandRow="1">
                <a:tableStyleId>{8A107856-5554-42FB-B03E-39F5DBC370BA}</a:tableStyleId>
              </a:tblPr>
              <a:tblGrid>
                <a:gridCol w="1463040"/>
                <a:gridCol w="1463040"/>
                <a:gridCol w="1463040"/>
                <a:gridCol w="1463040"/>
                <a:gridCol w="1463040"/>
              </a:tblGrid>
              <a:tr h="370840">
                <a:tc>
                  <a:txBody>
                    <a:bodyPr/>
                    <a:lstStyle/>
                    <a:p>
                      <a:r>
                        <a:rPr lang="en-US" dirty="0" smtClean="0"/>
                        <a:t>0-4</a:t>
                      </a:r>
                      <a:endParaRPr lang="en-US" dirty="0"/>
                    </a:p>
                  </a:txBody>
                  <a:tcPr/>
                </a:tc>
                <a:tc>
                  <a:txBody>
                    <a:bodyPr/>
                    <a:lstStyle/>
                    <a:p>
                      <a:r>
                        <a:rPr lang="en-US" dirty="0" smtClean="0"/>
                        <a:t>4.5-8.5</a:t>
                      </a:r>
                      <a:endParaRPr lang="en-US" dirty="0"/>
                    </a:p>
                  </a:txBody>
                  <a:tcPr/>
                </a:tc>
                <a:tc>
                  <a:txBody>
                    <a:bodyPr/>
                    <a:lstStyle/>
                    <a:p>
                      <a:r>
                        <a:rPr lang="en-US" dirty="0" smtClean="0"/>
                        <a:t>9-13</a:t>
                      </a:r>
                      <a:endParaRPr lang="en-US" dirty="0"/>
                    </a:p>
                  </a:txBody>
                  <a:tcPr/>
                </a:tc>
                <a:tc>
                  <a:txBody>
                    <a:bodyPr/>
                    <a:lstStyle/>
                    <a:p>
                      <a:r>
                        <a:rPr lang="en-US" dirty="0" smtClean="0"/>
                        <a:t>13.5-17.5</a:t>
                      </a:r>
                      <a:endParaRPr lang="en-US" dirty="0"/>
                    </a:p>
                  </a:txBody>
                  <a:tcPr/>
                </a:tc>
                <a:tc>
                  <a:txBody>
                    <a:bodyPr/>
                    <a:lstStyle/>
                    <a:p>
                      <a:r>
                        <a:rPr lang="en-US" dirty="0" smtClean="0"/>
                        <a:t>18</a:t>
                      </a:r>
                      <a:r>
                        <a:rPr lang="en-US" dirty="0" smtClean="0">
                          <a:sym typeface="Wingdings" pitchFamily="2" charset="2"/>
                        </a:rPr>
                        <a:t></a:t>
                      </a:r>
                      <a:endParaRPr lang="en-US" dirty="0"/>
                    </a:p>
                  </a:txBody>
                  <a:tcPr/>
                </a:tc>
              </a:tr>
              <a:tr h="370840">
                <a:tc>
                  <a:txBody>
                    <a:bodyPr/>
                    <a:lstStyle/>
                    <a:p>
                      <a:r>
                        <a:rPr lang="en-US" dirty="0" smtClean="0"/>
                        <a:t>4</a:t>
                      </a:r>
                      <a:endParaRPr lang="en-US" dirty="0"/>
                    </a:p>
                  </a:txBody>
                  <a:tcPr/>
                </a:tc>
                <a:tc>
                  <a:txBody>
                    <a:bodyPr/>
                    <a:lstStyle/>
                    <a:p>
                      <a:r>
                        <a:rPr lang="en-US" dirty="0" smtClean="0"/>
                        <a:t>7</a:t>
                      </a:r>
                      <a:endParaRPr lang="en-US" dirty="0"/>
                    </a:p>
                  </a:txBody>
                  <a:tcPr/>
                </a:tc>
                <a:tc>
                  <a:txBody>
                    <a:bodyPr/>
                    <a:lstStyle/>
                    <a:p>
                      <a:r>
                        <a:rPr lang="en-US" dirty="0" smtClean="0"/>
                        <a:t>11</a:t>
                      </a:r>
                      <a:endParaRPr lang="en-US" dirty="0"/>
                    </a:p>
                  </a:txBody>
                  <a:tcPr/>
                </a:tc>
                <a:tc>
                  <a:txBody>
                    <a:bodyPr/>
                    <a:lstStyle/>
                    <a:p>
                      <a:r>
                        <a:rPr lang="en-US" dirty="0" smtClean="0"/>
                        <a:t>6</a:t>
                      </a:r>
                      <a:endParaRPr lang="en-US" dirty="0"/>
                    </a:p>
                  </a:txBody>
                  <a:tcPr/>
                </a:tc>
                <a:tc>
                  <a:txBody>
                    <a:bodyPr/>
                    <a:lstStyle/>
                    <a:p>
                      <a:r>
                        <a:rPr lang="en-US" dirty="0" smtClean="0"/>
                        <a:t>2</a:t>
                      </a:r>
                      <a:endParaRPr lang="en-US" dirty="0"/>
                    </a:p>
                  </a:txBody>
                  <a:tcPr/>
                </a:tc>
              </a:tr>
            </a:tbl>
          </a:graphicData>
        </a:graphic>
      </p:graphicFrame>
      <p:sp>
        <p:nvSpPr>
          <p:cNvPr id="6" name="Rectangle 5"/>
          <p:cNvSpPr/>
          <p:nvPr/>
        </p:nvSpPr>
        <p:spPr>
          <a:xfrm>
            <a:off x="304800" y="1371600"/>
            <a:ext cx="5638800" cy="646331"/>
          </a:xfrm>
          <a:prstGeom prst="rect">
            <a:avLst/>
          </a:prstGeom>
          <a:noFill/>
        </p:spPr>
        <p:txBody>
          <a:bodyPr wrap="square" lIns="91440" tIns="45720" rIns="91440" bIns="45720">
            <a:spAutoFit/>
          </a:bodyPr>
          <a:lstStyle/>
          <a:p>
            <a:pPr algn="ctr"/>
            <a:r>
              <a:rPr lang="en-US"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Hours a week spent on extracurricular activities</a:t>
            </a:r>
            <a:endParaRPr lang="en-US"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graphicFrame>
        <p:nvGraphicFramePr>
          <p:cNvPr id="7" name="Table 6"/>
          <p:cNvGraphicFramePr>
            <a:graphicFrameLocks noGrp="1"/>
          </p:cNvGraphicFramePr>
          <p:nvPr/>
        </p:nvGraphicFramePr>
        <p:xfrm>
          <a:off x="228600" y="3352800"/>
          <a:ext cx="6096000" cy="741680"/>
        </p:xfrm>
        <a:graphic>
          <a:graphicData uri="http://schemas.openxmlformats.org/drawingml/2006/table">
            <a:tbl>
              <a:tblPr firstRow="1" bandRow="1">
                <a:tableStyleId>{93296810-A885-4BE3-A3E7-6D5BEEA58F35}</a:tableStyleId>
              </a:tblPr>
              <a:tblGrid>
                <a:gridCol w="1219200"/>
                <a:gridCol w="1219200"/>
                <a:gridCol w="1219200"/>
                <a:gridCol w="1219200"/>
                <a:gridCol w="1219200"/>
              </a:tblGrid>
              <a:tr h="370840">
                <a:tc>
                  <a:txBody>
                    <a:bodyPr/>
                    <a:lstStyle/>
                    <a:p>
                      <a:r>
                        <a:rPr lang="en-US" dirty="0" smtClean="0">
                          <a:sym typeface="Wingdings" pitchFamily="2" charset="2"/>
                        </a:rPr>
                        <a:t>1</a:t>
                      </a:r>
                      <a:endParaRPr lang="en-US" dirty="0"/>
                    </a:p>
                  </a:txBody>
                  <a:tcPr/>
                </a:tc>
                <a:tc>
                  <a:txBody>
                    <a:bodyPr/>
                    <a:lstStyle/>
                    <a:p>
                      <a:r>
                        <a:rPr lang="en-US" dirty="0" smtClean="0"/>
                        <a:t>2-4</a:t>
                      </a:r>
                      <a:endParaRPr lang="en-US" dirty="0"/>
                    </a:p>
                  </a:txBody>
                  <a:tcPr/>
                </a:tc>
                <a:tc>
                  <a:txBody>
                    <a:bodyPr/>
                    <a:lstStyle/>
                    <a:p>
                      <a:r>
                        <a:rPr lang="en-US" dirty="0" smtClean="0"/>
                        <a:t>5-7</a:t>
                      </a:r>
                      <a:endParaRPr lang="en-US" dirty="0"/>
                    </a:p>
                  </a:txBody>
                  <a:tcPr/>
                </a:tc>
                <a:tc>
                  <a:txBody>
                    <a:bodyPr/>
                    <a:lstStyle/>
                    <a:p>
                      <a:r>
                        <a:rPr lang="en-US" dirty="0" smtClean="0"/>
                        <a:t>8-10</a:t>
                      </a:r>
                      <a:endParaRPr lang="en-US" dirty="0"/>
                    </a:p>
                  </a:txBody>
                  <a:tcPr/>
                </a:tc>
                <a:tc>
                  <a:txBody>
                    <a:bodyPr/>
                    <a:lstStyle/>
                    <a:p>
                      <a:r>
                        <a:rPr lang="en-US" dirty="0" smtClean="0"/>
                        <a:t>11</a:t>
                      </a:r>
                      <a:r>
                        <a:rPr lang="en-US" dirty="0" smtClean="0">
                          <a:sym typeface="Wingdings" pitchFamily="2" charset="2"/>
                        </a:rPr>
                        <a:t></a:t>
                      </a:r>
                      <a:endParaRPr lang="en-US" dirty="0"/>
                    </a:p>
                  </a:txBody>
                  <a:tcPr/>
                </a:tc>
              </a:tr>
              <a:tr h="370840">
                <a:tc>
                  <a:txBody>
                    <a:bodyPr/>
                    <a:lstStyle/>
                    <a:p>
                      <a:r>
                        <a:rPr lang="en-US" dirty="0" smtClean="0"/>
                        <a:t>3</a:t>
                      </a:r>
                      <a:endParaRPr lang="en-US" dirty="0"/>
                    </a:p>
                  </a:txBody>
                  <a:tcPr/>
                </a:tc>
                <a:tc>
                  <a:txBody>
                    <a:bodyPr/>
                    <a:lstStyle/>
                    <a:p>
                      <a:r>
                        <a:rPr lang="en-US" dirty="0" smtClean="0"/>
                        <a:t>13</a:t>
                      </a:r>
                      <a:endParaRPr lang="en-US" dirty="0"/>
                    </a:p>
                  </a:txBody>
                  <a:tcPr/>
                </a:tc>
                <a:tc>
                  <a:txBody>
                    <a:bodyPr/>
                    <a:lstStyle/>
                    <a:p>
                      <a:r>
                        <a:rPr lang="en-US" dirty="0" smtClean="0"/>
                        <a:t>6</a:t>
                      </a:r>
                      <a:endParaRPr lang="en-US" dirty="0"/>
                    </a:p>
                  </a:txBody>
                  <a:tcPr/>
                </a:tc>
                <a:tc>
                  <a:txBody>
                    <a:bodyPr/>
                    <a:lstStyle/>
                    <a:p>
                      <a:r>
                        <a:rPr lang="en-US" dirty="0" smtClean="0"/>
                        <a:t>3</a:t>
                      </a:r>
                      <a:endParaRPr lang="en-US" dirty="0"/>
                    </a:p>
                  </a:txBody>
                  <a:tcPr/>
                </a:tc>
                <a:tc>
                  <a:txBody>
                    <a:bodyPr/>
                    <a:lstStyle/>
                    <a:p>
                      <a:r>
                        <a:rPr lang="en-US" dirty="0" smtClean="0"/>
                        <a:t>5</a:t>
                      </a:r>
                      <a:endParaRPr lang="en-US" dirty="0"/>
                    </a:p>
                  </a:txBody>
                  <a:tcPr/>
                </a:tc>
              </a:tr>
            </a:tbl>
          </a:graphicData>
        </a:graphic>
      </p:graphicFrame>
      <p:sp>
        <p:nvSpPr>
          <p:cNvPr id="8" name="Rectangle 7"/>
          <p:cNvSpPr/>
          <p:nvPr/>
        </p:nvSpPr>
        <p:spPr>
          <a:xfrm>
            <a:off x="457200" y="2819400"/>
            <a:ext cx="5065810" cy="461665"/>
          </a:xfrm>
          <a:prstGeom prst="rect">
            <a:avLst/>
          </a:prstGeom>
          <a:noFill/>
        </p:spPr>
        <p:txBody>
          <a:bodyPr wrap="none" lIns="91440" tIns="45720" rIns="91440" bIns="45720">
            <a:spAutoFit/>
          </a:bodyPr>
          <a:lstStyle/>
          <a:p>
            <a:pPr algn="ctr"/>
            <a:r>
              <a:rPr lang="en-US" sz="2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Hours a week spent on homework</a:t>
            </a:r>
            <a:endParaRPr lang="en-US" sz="2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aphicFrame>
        <p:nvGraphicFramePr>
          <p:cNvPr id="10" name="Table 9"/>
          <p:cNvGraphicFramePr>
            <a:graphicFrameLocks noGrp="1"/>
          </p:cNvGraphicFramePr>
          <p:nvPr/>
        </p:nvGraphicFramePr>
        <p:xfrm>
          <a:off x="1676400" y="4953000"/>
          <a:ext cx="3200400" cy="1483360"/>
        </p:xfrm>
        <a:graphic>
          <a:graphicData uri="http://schemas.openxmlformats.org/drawingml/2006/table">
            <a:tbl>
              <a:tblPr firstRow="1" bandRow="1">
                <a:tableStyleId>{BDBED569-4797-4DF1-A0F4-6AAB3CD982D8}</a:tableStyleId>
              </a:tblPr>
              <a:tblGrid>
                <a:gridCol w="1600200"/>
                <a:gridCol w="1600200"/>
              </a:tblGrid>
              <a:tr h="370840">
                <a:tc>
                  <a:txBody>
                    <a:bodyPr/>
                    <a:lstStyle/>
                    <a:p>
                      <a:r>
                        <a:rPr lang="en-US" dirty="0" smtClean="0"/>
                        <a:t>9</a:t>
                      </a:r>
                      <a:r>
                        <a:rPr lang="en-US" baseline="30000" dirty="0" smtClean="0"/>
                        <a:t>th</a:t>
                      </a:r>
                      <a:endParaRPr lang="en-US" dirty="0"/>
                    </a:p>
                  </a:txBody>
                  <a:tcPr/>
                </a:tc>
                <a:tc>
                  <a:txBody>
                    <a:bodyPr/>
                    <a:lstStyle/>
                    <a:p>
                      <a:r>
                        <a:rPr lang="en-US" dirty="0" smtClean="0"/>
                        <a:t>4</a:t>
                      </a:r>
                      <a:endParaRPr lang="en-US" dirty="0"/>
                    </a:p>
                  </a:txBody>
                  <a:tcPr/>
                </a:tc>
              </a:tr>
              <a:tr h="370840">
                <a:tc>
                  <a:txBody>
                    <a:bodyPr/>
                    <a:lstStyle/>
                    <a:p>
                      <a:r>
                        <a:rPr lang="en-US" dirty="0" smtClean="0"/>
                        <a:t>10</a:t>
                      </a:r>
                      <a:r>
                        <a:rPr lang="en-US" baseline="30000" dirty="0" smtClean="0"/>
                        <a:t>th</a:t>
                      </a:r>
                      <a:endParaRPr lang="en-US" dirty="0"/>
                    </a:p>
                  </a:txBody>
                  <a:tcPr/>
                </a:tc>
                <a:tc>
                  <a:txBody>
                    <a:bodyPr/>
                    <a:lstStyle/>
                    <a:p>
                      <a:r>
                        <a:rPr lang="en-US" dirty="0" smtClean="0"/>
                        <a:t>18</a:t>
                      </a:r>
                      <a:endParaRPr lang="en-US" dirty="0"/>
                    </a:p>
                  </a:txBody>
                  <a:tcPr/>
                </a:tc>
              </a:tr>
              <a:tr h="370840">
                <a:tc>
                  <a:txBody>
                    <a:bodyPr/>
                    <a:lstStyle/>
                    <a:p>
                      <a:r>
                        <a:rPr lang="en-US" dirty="0" smtClean="0"/>
                        <a:t>11</a:t>
                      </a:r>
                      <a:r>
                        <a:rPr lang="en-US" baseline="30000" dirty="0" smtClean="0"/>
                        <a:t>th</a:t>
                      </a:r>
                      <a:endParaRPr lang="en-US" dirty="0"/>
                    </a:p>
                  </a:txBody>
                  <a:tcPr/>
                </a:tc>
                <a:tc>
                  <a:txBody>
                    <a:bodyPr/>
                    <a:lstStyle/>
                    <a:p>
                      <a:r>
                        <a:rPr lang="en-US" dirty="0" smtClean="0"/>
                        <a:t>2</a:t>
                      </a:r>
                      <a:endParaRPr lang="en-US" dirty="0"/>
                    </a:p>
                  </a:txBody>
                  <a:tcPr/>
                </a:tc>
              </a:tr>
              <a:tr h="370840">
                <a:tc>
                  <a:txBody>
                    <a:bodyPr/>
                    <a:lstStyle/>
                    <a:p>
                      <a:r>
                        <a:rPr lang="en-US" dirty="0" smtClean="0"/>
                        <a:t>12</a:t>
                      </a:r>
                      <a:r>
                        <a:rPr lang="en-US" baseline="30000" dirty="0" smtClean="0"/>
                        <a:t>th</a:t>
                      </a:r>
                      <a:endParaRPr lang="en-US" dirty="0"/>
                    </a:p>
                  </a:txBody>
                  <a:tcPr/>
                </a:tc>
                <a:tc>
                  <a:txBody>
                    <a:bodyPr/>
                    <a:lstStyle/>
                    <a:p>
                      <a:r>
                        <a:rPr lang="en-US" dirty="0" smtClean="0"/>
                        <a:t>6</a:t>
                      </a:r>
                      <a:endParaRPr lang="en-US" dirty="0"/>
                    </a:p>
                  </a:txBody>
                  <a:tcPr/>
                </a:tc>
              </a:tr>
            </a:tbl>
          </a:graphicData>
        </a:graphic>
      </p:graphicFrame>
      <p:sp>
        <p:nvSpPr>
          <p:cNvPr id="11" name="Rectangle 10"/>
          <p:cNvSpPr/>
          <p:nvPr/>
        </p:nvSpPr>
        <p:spPr>
          <a:xfrm>
            <a:off x="2133600" y="4343400"/>
            <a:ext cx="2286000" cy="369332"/>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Grades surveyed</a:t>
            </a:r>
            <a:endParaRPr lang="en-US"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for non- athletes</a:t>
            </a:r>
            <a:endParaRPr lang="en-US" dirty="0"/>
          </a:p>
        </p:txBody>
      </p:sp>
      <p:graphicFrame>
        <p:nvGraphicFramePr>
          <p:cNvPr id="4" name="Content Placeholder 3"/>
          <p:cNvGraphicFramePr>
            <a:graphicFrameLocks noGrp="1"/>
          </p:cNvGraphicFramePr>
          <p:nvPr>
            <p:ph idx="1"/>
          </p:nvPr>
        </p:nvGraphicFramePr>
        <p:xfrm>
          <a:off x="304800" y="2209800"/>
          <a:ext cx="7239000" cy="741680"/>
        </p:xfrm>
        <a:graphic>
          <a:graphicData uri="http://schemas.openxmlformats.org/drawingml/2006/table">
            <a:tbl>
              <a:tblPr firstRow="1" bandRow="1">
                <a:tableStyleId>{21E4AEA4-8DFA-4A89-87EB-49C32662AFE0}</a:tableStyleId>
              </a:tblPr>
              <a:tblGrid>
                <a:gridCol w="1447800"/>
                <a:gridCol w="1447800"/>
                <a:gridCol w="1447800"/>
                <a:gridCol w="1447800"/>
                <a:gridCol w="1447800"/>
              </a:tblGrid>
              <a:tr h="370840">
                <a:tc>
                  <a:txBody>
                    <a:bodyPr/>
                    <a:lstStyle/>
                    <a:p>
                      <a:r>
                        <a:rPr lang="en-US" dirty="0" smtClean="0"/>
                        <a:t>0-4</a:t>
                      </a:r>
                    </a:p>
                  </a:txBody>
                  <a:tcPr/>
                </a:tc>
                <a:tc>
                  <a:txBody>
                    <a:bodyPr/>
                    <a:lstStyle/>
                    <a:p>
                      <a:r>
                        <a:rPr lang="en-US" dirty="0" smtClean="0"/>
                        <a:t>4.5-8.5</a:t>
                      </a:r>
                      <a:endParaRPr lang="en-US" dirty="0"/>
                    </a:p>
                  </a:txBody>
                  <a:tcPr/>
                </a:tc>
                <a:tc>
                  <a:txBody>
                    <a:bodyPr/>
                    <a:lstStyle/>
                    <a:p>
                      <a:r>
                        <a:rPr lang="en-US" dirty="0" smtClean="0"/>
                        <a:t>9-13</a:t>
                      </a:r>
                      <a:endParaRPr lang="en-US" dirty="0"/>
                    </a:p>
                  </a:txBody>
                  <a:tcPr/>
                </a:tc>
                <a:tc>
                  <a:txBody>
                    <a:bodyPr/>
                    <a:lstStyle/>
                    <a:p>
                      <a:r>
                        <a:rPr lang="en-US" dirty="0" smtClean="0"/>
                        <a:t>13.5-17.5</a:t>
                      </a:r>
                      <a:endParaRPr lang="en-US" dirty="0"/>
                    </a:p>
                  </a:txBody>
                  <a:tcPr/>
                </a:tc>
                <a:tc>
                  <a:txBody>
                    <a:bodyPr/>
                    <a:lstStyle/>
                    <a:p>
                      <a:r>
                        <a:rPr lang="en-US" dirty="0" smtClean="0"/>
                        <a:t>18</a:t>
                      </a:r>
                      <a:r>
                        <a:rPr lang="en-US" dirty="0" smtClean="0">
                          <a:sym typeface="Wingdings" pitchFamily="2" charset="2"/>
                        </a:rPr>
                        <a:t></a:t>
                      </a:r>
                      <a:endParaRPr lang="en-US" dirty="0"/>
                    </a:p>
                  </a:txBody>
                  <a:tcPr/>
                </a:tc>
              </a:tr>
              <a:tr h="370840">
                <a:tc>
                  <a:txBody>
                    <a:bodyPr/>
                    <a:lstStyle/>
                    <a:p>
                      <a:r>
                        <a:rPr lang="en-US" dirty="0" smtClean="0"/>
                        <a:t>21</a:t>
                      </a:r>
                      <a:endParaRPr lang="en-US" dirty="0"/>
                    </a:p>
                  </a:txBody>
                  <a:tcPr/>
                </a:tc>
                <a:tc>
                  <a:txBody>
                    <a:bodyPr/>
                    <a:lstStyle/>
                    <a:p>
                      <a:r>
                        <a:rPr lang="en-US" dirty="0" smtClean="0"/>
                        <a:t>3</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r>
            </a:tbl>
          </a:graphicData>
        </a:graphic>
      </p:graphicFrame>
      <p:graphicFrame>
        <p:nvGraphicFramePr>
          <p:cNvPr id="5" name="Table 4"/>
          <p:cNvGraphicFramePr>
            <a:graphicFrameLocks noGrp="1"/>
          </p:cNvGraphicFramePr>
          <p:nvPr/>
        </p:nvGraphicFramePr>
        <p:xfrm>
          <a:off x="609600" y="3810000"/>
          <a:ext cx="6096000" cy="74168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r>
                        <a:rPr lang="en-US" dirty="0" smtClean="0">
                          <a:sym typeface="Wingdings" pitchFamily="2" charset="2"/>
                        </a:rPr>
                        <a:t>1</a:t>
                      </a:r>
                      <a:endParaRPr lang="en-US" dirty="0"/>
                    </a:p>
                  </a:txBody>
                  <a:tcPr/>
                </a:tc>
                <a:tc>
                  <a:txBody>
                    <a:bodyPr/>
                    <a:lstStyle/>
                    <a:p>
                      <a:r>
                        <a:rPr lang="en-US" dirty="0" smtClean="0"/>
                        <a:t>2-4</a:t>
                      </a:r>
                      <a:endParaRPr lang="en-US" dirty="0"/>
                    </a:p>
                  </a:txBody>
                  <a:tcPr/>
                </a:tc>
                <a:tc>
                  <a:txBody>
                    <a:bodyPr/>
                    <a:lstStyle/>
                    <a:p>
                      <a:r>
                        <a:rPr lang="en-US" dirty="0" smtClean="0"/>
                        <a:t>5-7</a:t>
                      </a:r>
                      <a:endParaRPr lang="en-US" dirty="0"/>
                    </a:p>
                  </a:txBody>
                  <a:tcPr/>
                </a:tc>
                <a:tc>
                  <a:txBody>
                    <a:bodyPr/>
                    <a:lstStyle/>
                    <a:p>
                      <a:r>
                        <a:rPr lang="en-US" dirty="0" smtClean="0"/>
                        <a:t>8-10</a:t>
                      </a:r>
                      <a:endParaRPr lang="en-US" dirty="0"/>
                    </a:p>
                  </a:txBody>
                  <a:tcPr/>
                </a:tc>
                <a:tc>
                  <a:txBody>
                    <a:bodyPr/>
                    <a:lstStyle/>
                    <a:p>
                      <a:r>
                        <a:rPr lang="en-US" dirty="0" smtClean="0"/>
                        <a:t>11</a:t>
                      </a:r>
                      <a:r>
                        <a:rPr lang="en-US" dirty="0" smtClean="0">
                          <a:sym typeface="Wingdings" pitchFamily="2" charset="2"/>
                        </a:rPr>
                        <a:t></a:t>
                      </a:r>
                      <a:endParaRPr lang="en-US" dirty="0"/>
                    </a:p>
                  </a:txBody>
                  <a:tcPr/>
                </a:tc>
              </a:tr>
              <a:tr h="370840">
                <a:tc>
                  <a:txBody>
                    <a:bodyPr/>
                    <a:lstStyle/>
                    <a:p>
                      <a:r>
                        <a:rPr lang="en-US" dirty="0" smtClean="0"/>
                        <a:t>2</a:t>
                      </a:r>
                      <a:endParaRPr lang="en-US" dirty="0"/>
                    </a:p>
                  </a:txBody>
                  <a:tcPr/>
                </a:tc>
                <a:tc>
                  <a:txBody>
                    <a:bodyPr/>
                    <a:lstStyle/>
                    <a:p>
                      <a:r>
                        <a:rPr lang="en-US" dirty="0" smtClean="0"/>
                        <a:t>14</a:t>
                      </a:r>
                      <a:endParaRPr lang="en-US" dirty="0"/>
                    </a:p>
                  </a:txBody>
                  <a:tcPr/>
                </a:tc>
                <a:tc>
                  <a:txBody>
                    <a:bodyPr/>
                    <a:lstStyle/>
                    <a:p>
                      <a:r>
                        <a:rPr lang="en-US" dirty="0" smtClean="0"/>
                        <a:t>8</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r>
            </a:tbl>
          </a:graphicData>
        </a:graphic>
      </p:graphicFrame>
      <p:sp>
        <p:nvSpPr>
          <p:cNvPr id="6" name="TextBox 5"/>
          <p:cNvSpPr txBox="1"/>
          <p:nvPr/>
        </p:nvSpPr>
        <p:spPr>
          <a:xfrm>
            <a:off x="1219200" y="3276600"/>
            <a:ext cx="2209800" cy="369332"/>
          </a:xfrm>
          <a:prstGeom prst="rect">
            <a:avLst/>
          </a:prstGeom>
          <a:noFill/>
        </p:spPr>
        <p:txBody>
          <a:bodyPr wrap="square" rtlCol="0">
            <a:spAutoFit/>
          </a:bodyPr>
          <a:lstStyle/>
          <a:p>
            <a:r>
              <a:rPr lang="en-US" dirty="0" smtClean="0"/>
              <a:t>Homework a week</a:t>
            </a:r>
            <a:endParaRPr lang="en-US" dirty="0"/>
          </a:p>
        </p:txBody>
      </p:sp>
      <p:sp>
        <p:nvSpPr>
          <p:cNvPr id="7" name="TextBox 6"/>
          <p:cNvSpPr txBox="1"/>
          <p:nvPr/>
        </p:nvSpPr>
        <p:spPr>
          <a:xfrm>
            <a:off x="1219200" y="1676400"/>
            <a:ext cx="3048000" cy="369332"/>
          </a:xfrm>
          <a:prstGeom prst="rect">
            <a:avLst/>
          </a:prstGeom>
          <a:noFill/>
        </p:spPr>
        <p:txBody>
          <a:bodyPr wrap="square" rtlCol="0">
            <a:spAutoFit/>
          </a:bodyPr>
          <a:lstStyle/>
          <a:p>
            <a:r>
              <a:rPr lang="en-US" dirty="0" smtClean="0"/>
              <a:t>Extracurricular  a week</a:t>
            </a:r>
            <a:endParaRPr lang="en-US" dirty="0"/>
          </a:p>
        </p:txBody>
      </p:sp>
      <p:sp>
        <p:nvSpPr>
          <p:cNvPr id="8" name="Rectangle 7"/>
          <p:cNvSpPr/>
          <p:nvPr/>
        </p:nvSpPr>
        <p:spPr>
          <a:xfrm>
            <a:off x="2057400" y="4800600"/>
            <a:ext cx="2200923" cy="369332"/>
          </a:xfrm>
          <a:prstGeom prst="rect">
            <a:avLst/>
          </a:prstGeom>
        </p:spPr>
        <p:txBody>
          <a:bodyPr wrap="none">
            <a:spAutoFit/>
          </a:bodyPr>
          <a:lstStyle/>
          <a:p>
            <a:pPr algn="ct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Grades surveyed</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9" name="Table 8"/>
          <p:cNvGraphicFramePr>
            <a:graphicFrameLocks noGrp="1"/>
          </p:cNvGraphicFramePr>
          <p:nvPr/>
        </p:nvGraphicFramePr>
        <p:xfrm>
          <a:off x="1981200" y="5181600"/>
          <a:ext cx="3124200" cy="1524000"/>
        </p:xfrm>
        <a:graphic>
          <a:graphicData uri="http://schemas.openxmlformats.org/drawingml/2006/table">
            <a:tbl>
              <a:tblPr firstRow="1" bandRow="1">
                <a:tableStyleId>{BDBED569-4797-4DF1-A0F4-6AAB3CD982D8}</a:tableStyleId>
              </a:tblPr>
              <a:tblGrid>
                <a:gridCol w="1562100"/>
                <a:gridCol w="1562100"/>
              </a:tblGrid>
              <a:tr h="381000">
                <a:tc>
                  <a:txBody>
                    <a:bodyPr/>
                    <a:lstStyle/>
                    <a:p>
                      <a:r>
                        <a:rPr lang="en-US" dirty="0" smtClean="0"/>
                        <a:t>9</a:t>
                      </a:r>
                      <a:r>
                        <a:rPr lang="en-US" baseline="30000" dirty="0" smtClean="0"/>
                        <a:t>th</a:t>
                      </a:r>
                      <a:endParaRPr lang="en-US" dirty="0"/>
                    </a:p>
                  </a:txBody>
                  <a:tcPr/>
                </a:tc>
                <a:tc>
                  <a:txBody>
                    <a:bodyPr/>
                    <a:lstStyle/>
                    <a:p>
                      <a:r>
                        <a:rPr lang="en-US" dirty="0" smtClean="0"/>
                        <a:t>1</a:t>
                      </a:r>
                      <a:endParaRPr lang="en-US" dirty="0"/>
                    </a:p>
                  </a:txBody>
                  <a:tcPr/>
                </a:tc>
              </a:tr>
              <a:tr h="381000">
                <a:tc>
                  <a:txBody>
                    <a:bodyPr/>
                    <a:lstStyle/>
                    <a:p>
                      <a:r>
                        <a:rPr lang="en-US" dirty="0" smtClean="0"/>
                        <a:t>10</a:t>
                      </a:r>
                      <a:r>
                        <a:rPr lang="en-US" baseline="30000" dirty="0" smtClean="0"/>
                        <a:t>th</a:t>
                      </a:r>
                      <a:endParaRPr lang="en-US" dirty="0"/>
                    </a:p>
                  </a:txBody>
                  <a:tcPr/>
                </a:tc>
                <a:tc>
                  <a:txBody>
                    <a:bodyPr/>
                    <a:lstStyle/>
                    <a:p>
                      <a:r>
                        <a:rPr lang="en-US" dirty="0" smtClean="0"/>
                        <a:t>13</a:t>
                      </a:r>
                      <a:endParaRPr lang="en-US" dirty="0"/>
                    </a:p>
                  </a:txBody>
                  <a:tcPr/>
                </a:tc>
              </a:tr>
              <a:tr h="381000">
                <a:tc>
                  <a:txBody>
                    <a:bodyPr/>
                    <a:lstStyle/>
                    <a:p>
                      <a:r>
                        <a:rPr lang="en-US" dirty="0" smtClean="0"/>
                        <a:t>11</a:t>
                      </a:r>
                      <a:r>
                        <a:rPr lang="en-US" baseline="30000" dirty="0" smtClean="0"/>
                        <a:t>th</a:t>
                      </a:r>
                      <a:endParaRPr lang="en-US" dirty="0"/>
                    </a:p>
                  </a:txBody>
                  <a:tcPr/>
                </a:tc>
                <a:tc>
                  <a:txBody>
                    <a:bodyPr/>
                    <a:lstStyle/>
                    <a:p>
                      <a:r>
                        <a:rPr lang="en-US" dirty="0" smtClean="0"/>
                        <a:t>10</a:t>
                      </a:r>
                      <a:endParaRPr lang="en-US" dirty="0"/>
                    </a:p>
                  </a:txBody>
                  <a:tcPr/>
                </a:tc>
              </a:tr>
              <a:tr h="381000">
                <a:tc>
                  <a:txBody>
                    <a:bodyPr/>
                    <a:lstStyle/>
                    <a:p>
                      <a:r>
                        <a:rPr lang="en-US" dirty="0" smtClean="0"/>
                        <a:t>12</a:t>
                      </a:r>
                      <a:r>
                        <a:rPr lang="en-US" baseline="30000" dirty="0" smtClean="0"/>
                        <a:t>th</a:t>
                      </a:r>
                      <a:endParaRPr lang="en-US" dirty="0"/>
                    </a:p>
                  </a:txBody>
                  <a:tcPr/>
                </a:tc>
                <a:tc>
                  <a:txBody>
                    <a:bodyPr/>
                    <a:lstStyle/>
                    <a:p>
                      <a:r>
                        <a:rPr lang="en-US" dirty="0" smtClean="0"/>
                        <a:t>6</a:t>
                      </a:r>
                      <a:endParaRPr lang="en-US" dirty="0"/>
                    </a:p>
                  </a:txBody>
                  <a:tcPr/>
                </a:tc>
              </a:tr>
            </a:tbl>
          </a:graphicData>
        </a:graphic>
      </p:graphicFrame>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Athletes Ranking of importance</a:t>
            </a:r>
            <a:endParaRPr lang="en-US" dirty="0"/>
          </a:p>
        </p:txBody>
      </p:sp>
      <p:graphicFrame>
        <p:nvGraphicFramePr>
          <p:cNvPr id="4" name="Content Placeholder 3"/>
          <p:cNvGraphicFramePr>
            <a:graphicFrameLocks noGrp="1"/>
          </p:cNvGraphicFramePr>
          <p:nvPr>
            <p:ph idx="1"/>
          </p:nvPr>
        </p:nvGraphicFramePr>
        <p:xfrm>
          <a:off x="457200" y="1676400"/>
          <a:ext cx="7162800" cy="4779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400800" y="5688449"/>
            <a:ext cx="1752600" cy="1169551"/>
          </a:xfrm>
          <a:prstGeom prst="rect">
            <a:avLst/>
          </a:prstGeom>
          <a:noFill/>
        </p:spPr>
        <p:txBody>
          <a:bodyPr wrap="square" rtlCol="0">
            <a:spAutoFit/>
          </a:bodyPr>
          <a:lstStyle/>
          <a:p>
            <a:r>
              <a:rPr lang="en-US" sz="1400" dirty="0" smtClean="0"/>
              <a:t>#1 vote = 5 pts</a:t>
            </a:r>
          </a:p>
          <a:p>
            <a:r>
              <a:rPr lang="en-US" sz="1400" dirty="0" smtClean="0"/>
              <a:t>#2 vote = 4pts</a:t>
            </a:r>
          </a:p>
          <a:p>
            <a:r>
              <a:rPr lang="en-US" sz="1400" dirty="0" smtClean="0"/>
              <a:t>#3 vote = 3pts</a:t>
            </a:r>
          </a:p>
          <a:p>
            <a:r>
              <a:rPr lang="en-US" sz="1400" dirty="0" smtClean="0"/>
              <a:t>#4 vote = 2 pts</a:t>
            </a:r>
          </a:p>
          <a:p>
            <a:r>
              <a:rPr lang="en-US" sz="1400" dirty="0" smtClean="0"/>
              <a:t>#5 vote =1 pt</a:t>
            </a:r>
            <a:endParaRPr lang="en-US" sz="1400" dirty="0"/>
          </a:p>
        </p:txBody>
      </p:sp>
      <p:sp>
        <p:nvSpPr>
          <p:cNvPr id="6" name="TextBox 5"/>
          <p:cNvSpPr txBox="1"/>
          <p:nvPr/>
        </p:nvSpPr>
        <p:spPr>
          <a:xfrm>
            <a:off x="304800" y="4343401"/>
            <a:ext cx="990600" cy="369332"/>
          </a:xfrm>
          <a:prstGeom prst="rect">
            <a:avLst/>
          </a:prstGeom>
          <a:noFill/>
        </p:spPr>
        <p:txBody>
          <a:bodyPr wrap="square" rtlCol="0">
            <a:spAutoFit/>
          </a:bodyPr>
          <a:lstStyle/>
          <a:p>
            <a:r>
              <a:rPr lang="en-US" dirty="0" smtClean="0"/>
              <a:t>105 pts</a:t>
            </a:r>
            <a:endParaRPr lang="en-US" dirty="0"/>
          </a:p>
        </p:txBody>
      </p:sp>
      <p:sp>
        <p:nvSpPr>
          <p:cNvPr id="7" name="TextBox 6"/>
          <p:cNvSpPr txBox="1"/>
          <p:nvPr/>
        </p:nvSpPr>
        <p:spPr>
          <a:xfrm>
            <a:off x="1676400" y="4343400"/>
            <a:ext cx="838200" cy="369332"/>
          </a:xfrm>
          <a:prstGeom prst="rect">
            <a:avLst/>
          </a:prstGeom>
          <a:noFill/>
        </p:spPr>
        <p:txBody>
          <a:bodyPr wrap="square" rtlCol="0">
            <a:spAutoFit/>
          </a:bodyPr>
          <a:lstStyle/>
          <a:p>
            <a:r>
              <a:rPr lang="en-US" dirty="0" smtClean="0"/>
              <a:t>95 pts</a:t>
            </a:r>
            <a:endParaRPr lang="en-US" dirty="0"/>
          </a:p>
        </p:txBody>
      </p:sp>
      <p:sp>
        <p:nvSpPr>
          <p:cNvPr id="8" name="TextBox 7"/>
          <p:cNvSpPr txBox="1"/>
          <p:nvPr/>
        </p:nvSpPr>
        <p:spPr>
          <a:xfrm>
            <a:off x="2819400" y="4419600"/>
            <a:ext cx="914400" cy="369332"/>
          </a:xfrm>
          <a:prstGeom prst="rect">
            <a:avLst/>
          </a:prstGeom>
          <a:noFill/>
        </p:spPr>
        <p:txBody>
          <a:bodyPr wrap="square" rtlCol="0">
            <a:spAutoFit/>
          </a:bodyPr>
          <a:lstStyle/>
          <a:p>
            <a:r>
              <a:rPr lang="en-US" dirty="0" smtClean="0"/>
              <a:t>62 pts</a:t>
            </a:r>
            <a:endParaRPr lang="en-US" dirty="0"/>
          </a:p>
        </p:txBody>
      </p:sp>
      <p:sp>
        <p:nvSpPr>
          <p:cNvPr id="9" name="TextBox 8"/>
          <p:cNvSpPr txBox="1"/>
          <p:nvPr/>
        </p:nvSpPr>
        <p:spPr>
          <a:xfrm>
            <a:off x="4038600" y="4800600"/>
            <a:ext cx="838200" cy="369332"/>
          </a:xfrm>
          <a:prstGeom prst="rect">
            <a:avLst/>
          </a:prstGeom>
          <a:noFill/>
        </p:spPr>
        <p:txBody>
          <a:bodyPr wrap="square" rtlCol="0">
            <a:spAutoFit/>
          </a:bodyPr>
          <a:lstStyle/>
          <a:p>
            <a:r>
              <a:rPr lang="en-US" dirty="0" smtClean="0"/>
              <a:t>72 pts</a:t>
            </a:r>
            <a:endParaRPr lang="en-US" dirty="0"/>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The Athletes surveyed priorities  for the things they do after school are as follow; extracurriculars,  homework,  friends, sleep,  and  entertainment. This makes sense because most athletes go right from school to a practice or a game, and usually if they are waiting around after school they try to get their homework done.</a:t>
            </a:r>
            <a:endParaRPr lang="en-US" dirty="0"/>
          </a:p>
        </p:txBody>
      </p:sp>
    </p:spTree>
  </p:cSld>
  <p:clrMapOvr>
    <a:masterClrMapping/>
  </p:clrMapOvr>
  <p:transition spd="slow">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436</TotalTime>
  <Words>1666</Words>
  <Application>Microsoft Office PowerPoint</Application>
  <PresentationFormat>On-screen Show (4:3)</PresentationFormat>
  <Paragraphs>310</Paragraphs>
  <Slides>28</Slides>
  <Notes>0</Notes>
  <HiddenSlides>0</HiddenSlides>
  <MMClips>5</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Opulent</vt:lpstr>
      <vt:lpstr>GPA vs. Extracurricular activities</vt:lpstr>
      <vt:lpstr>Slide 2</vt:lpstr>
      <vt:lpstr>Slide 3</vt:lpstr>
      <vt:lpstr>Athletes surveyed</vt:lpstr>
      <vt:lpstr>Non- athletes surveyed</vt:lpstr>
      <vt:lpstr>Data Tables ( athletes)</vt:lpstr>
      <vt:lpstr>Data for non- athletes</vt:lpstr>
      <vt:lpstr>Athletes Ranking of importance</vt:lpstr>
      <vt:lpstr>summary</vt:lpstr>
      <vt:lpstr>Non athletes rankings of importance</vt:lpstr>
      <vt:lpstr>Summary</vt:lpstr>
      <vt:lpstr>GPA non athletes</vt:lpstr>
      <vt:lpstr>Summary non athletes</vt:lpstr>
      <vt:lpstr>GPA Athletes</vt:lpstr>
      <vt:lpstr>Summary athletes</vt:lpstr>
      <vt:lpstr>Slide 16</vt:lpstr>
      <vt:lpstr>Slide 17</vt:lpstr>
      <vt:lpstr>Regressions &amp; equations</vt:lpstr>
      <vt:lpstr>Slide 19</vt:lpstr>
      <vt:lpstr>Slide 20</vt:lpstr>
      <vt:lpstr>Regression &amp; equations with outliers removed</vt:lpstr>
      <vt:lpstr>Box an whisker plots</vt:lpstr>
      <vt:lpstr>Slide 23</vt:lpstr>
      <vt:lpstr>Non- athletes</vt:lpstr>
      <vt:lpstr>Z Scores &amp; confidence intervals </vt:lpstr>
      <vt:lpstr>Overall summary</vt:lpstr>
      <vt:lpstr>Courtney’s Summary</vt:lpstr>
      <vt:lpstr>Caitlin’s 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GPA vs. Extracurricular activities</dc:title>
  <dc:creator>User</dc:creator>
  <cp:lastModifiedBy>User</cp:lastModifiedBy>
  <cp:revision>49</cp:revision>
  <dcterms:created xsi:type="dcterms:W3CDTF">2010-01-18T13:15:38Z</dcterms:created>
  <dcterms:modified xsi:type="dcterms:W3CDTF">2010-01-25T12:24:57Z</dcterms:modified>
</cp:coreProperties>
</file>