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258" r:id="rId3"/>
    <p:sldId id="259" r:id="rId4"/>
    <p:sldId id="260" r:id="rId5"/>
    <p:sldId id="261" r:id="rId6"/>
    <p:sldId id="262" r:id="rId7"/>
    <p:sldId id="263" r:id="rId8"/>
    <p:sldId id="264" r:id="rId9"/>
    <p:sldId id="265" r:id="rId10"/>
    <p:sldId id="256"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5" d="100"/>
          <a:sy n="65" d="100"/>
        </p:scale>
        <p:origin x="6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0EA0F-9B7B-42B7-89D4-6549C9D7959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3FE4F-533F-4951-B39F-06A5FBC38266}" type="slidenum">
              <a:rPr lang="en-US" smtClean="0"/>
              <a:t>‹#›</a:t>
            </a:fld>
            <a:endParaRPr lang="en-US"/>
          </a:p>
        </p:txBody>
      </p:sp>
    </p:spTree>
    <p:extLst>
      <p:ext uri="{BB962C8B-B14F-4D97-AF65-F5344CB8AC3E}">
        <p14:creationId xmlns:p14="http://schemas.microsoft.com/office/powerpoint/2010/main" val="323721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f1dac2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f1dac2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4f1dac2e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4f1dac2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4dddf7aa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4dddf7a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dddf7aa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dddf7aa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4dddf7aa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4dddf7aa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4dddf7aa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4dddf7aa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4e01961ac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4e01961ac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4f5aa2f9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4f5aa2f9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0b41a431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0b41a431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e01961a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e01961ac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4f5aa2f9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4f5aa2f9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4e01961ac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4e01961ac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4f5aa2f9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4f5aa2f9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a980a90aade6a6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a980a90aade6a6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4df95716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4df95716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4df95716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4df95716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4df95716a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4df95716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4df95716a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4df9571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0b41a4314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0b41a431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4df95716a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4df95716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54df4b13bd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54df4b13b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df4b13bd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df4b13b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4df4b13bd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4df4b13bd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4df4b13bd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4df4b13bd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4df4b13bd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4df4b13b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54df59c2fd_0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54df59c2fd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54df59c2fd_0_2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54df59c2fd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0b41a4314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0b41a431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4df59c2fd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4df59c2fd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f59c2fd_0_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f59c2fd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4df59c2fd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4df59c2fd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54df59c2fd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54df59c2fd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4df59c2fd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54df59c2fd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450be61df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450be61d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450be61d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450be61d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450be61df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450be61d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450be61df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450be61df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0b41a4314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0b41a431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450be61df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450be61d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450be61df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450be61d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4dead387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4dead387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4dead38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4dead38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dead387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dead387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4dead387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4dead38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dead387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dead387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dead387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4dead387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0b41a4314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0b41a4314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4dba6cf8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4dba6cf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4dba6cf8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4dba6cf8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4dba6cf87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4dba6cf8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dae139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dae139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4515e6c68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4515e6c6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4515e6c68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4515e6c6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515e6c68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4515e6c6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4515e6c68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4515e6c68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515e6c6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515e6c6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4617e98c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4617e98c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4592b0b6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4592b0b6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4592b0b6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4592b0b6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5cb4fc0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45cb4fc0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4deb4e5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4deb4e5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4deb4e57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4deb4e57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4deb4e57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4deb4e57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0b44a6a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0b44a6a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0b44a6a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0b44a6a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0b44a6aec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0b44a6ae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4617e98c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4617e98c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0b44a6ae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0b44a6ae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0b44a6ae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0b44a6ae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5026d62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45026d62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45026d62f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45026d62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45026d62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45026d62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545026d62f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545026d62f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45026d62f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45026d62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0b41a431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0b41a431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914A-037E-4154-AA1F-25B3094038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9453CD-BA90-4E1C-B3AE-7E1CA6C36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6D8658-57CC-4CD8-A989-0EEE12FE9DA8}"/>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5" name="Footer Placeholder 4">
            <a:extLst>
              <a:ext uri="{FF2B5EF4-FFF2-40B4-BE49-F238E27FC236}">
                <a16:creationId xmlns:a16="http://schemas.microsoft.com/office/drawing/2014/main" id="{295E2888-CBA8-4480-9EFA-D2CD59600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83C373-FB3A-4EC2-9754-81CCDC9AA260}"/>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418223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0AF2-CE5B-4708-A997-4C730B60E7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805CDD-FAF6-427C-B8A4-7DF26D778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27C6-5749-496D-B14F-5BE32E8FE6F2}"/>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5" name="Footer Placeholder 4">
            <a:extLst>
              <a:ext uri="{FF2B5EF4-FFF2-40B4-BE49-F238E27FC236}">
                <a16:creationId xmlns:a16="http://schemas.microsoft.com/office/drawing/2014/main" id="{C171E879-553F-4DDD-A8AC-972EBBD34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12EF0-18DA-4A70-A9F7-CFFA6A0703A7}"/>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55688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C0FCD-7C07-4378-975D-3D0649077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E3ED1-AD02-42BE-9F83-501492E440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4F61-E0F9-40CF-8F61-0A146CFEE71B}"/>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5" name="Footer Placeholder 4">
            <a:extLst>
              <a:ext uri="{FF2B5EF4-FFF2-40B4-BE49-F238E27FC236}">
                <a16:creationId xmlns:a16="http://schemas.microsoft.com/office/drawing/2014/main" id="{66A3452E-6CED-4D93-B290-E686A4FA7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261D2-83A0-467C-8EED-5549C5714763}"/>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159782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4146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200" cy="16596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3333">
                <a:solidFill>
                  <a:schemeClr val="lt1"/>
                </a:solidFill>
              </a:defRPr>
            </a:lvl1pPr>
            <a:lvl2pPr lvl="1">
              <a:spcBef>
                <a:spcPts val="0"/>
              </a:spcBef>
              <a:spcAft>
                <a:spcPts val="0"/>
              </a:spcAft>
              <a:buClr>
                <a:schemeClr val="lt1"/>
              </a:buClr>
              <a:buSzPts val="10000"/>
              <a:buNone/>
              <a:defRPr sz="13333">
                <a:solidFill>
                  <a:schemeClr val="lt1"/>
                </a:solidFill>
              </a:defRPr>
            </a:lvl2pPr>
            <a:lvl3pPr lvl="2">
              <a:spcBef>
                <a:spcPts val="0"/>
              </a:spcBef>
              <a:spcAft>
                <a:spcPts val="0"/>
              </a:spcAft>
              <a:buClr>
                <a:schemeClr val="lt1"/>
              </a:buClr>
              <a:buSzPts val="10000"/>
              <a:buNone/>
              <a:defRPr sz="13333">
                <a:solidFill>
                  <a:schemeClr val="lt1"/>
                </a:solidFill>
              </a:defRPr>
            </a:lvl3pPr>
            <a:lvl4pPr lvl="3">
              <a:spcBef>
                <a:spcPts val="0"/>
              </a:spcBef>
              <a:spcAft>
                <a:spcPts val="0"/>
              </a:spcAft>
              <a:buClr>
                <a:schemeClr val="lt1"/>
              </a:buClr>
              <a:buSzPts val="10000"/>
              <a:buNone/>
              <a:defRPr sz="13333">
                <a:solidFill>
                  <a:schemeClr val="lt1"/>
                </a:solidFill>
              </a:defRPr>
            </a:lvl4pPr>
            <a:lvl5pPr lvl="4">
              <a:spcBef>
                <a:spcPts val="0"/>
              </a:spcBef>
              <a:spcAft>
                <a:spcPts val="0"/>
              </a:spcAft>
              <a:buClr>
                <a:schemeClr val="lt1"/>
              </a:buClr>
              <a:buSzPts val="10000"/>
              <a:buNone/>
              <a:defRPr sz="13333">
                <a:solidFill>
                  <a:schemeClr val="lt1"/>
                </a:solidFill>
              </a:defRPr>
            </a:lvl5pPr>
            <a:lvl6pPr lvl="5">
              <a:spcBef>
                <a:spcPts val="0"/>
              </a:spcBef>
              <a:spcAft>
                <a:spcPts val="0"/>
              </a:spcAft>
              <a:buClr>
                <a:schemeClr val="lt1"/>
              </a:buClr>
              <a:buSzPts val="10000"/>
              <a:buNone/>
              <a:defRPr sz="13333">
                <a:solidFill>
                  <a:schemeClr val="lt1"/>
                </a:solidFill>
              </a:defRPr>
            </a:lvl6pPr>
            <a:lvl7pPr lvl="6">
              <a:spcBef>
                <a:spcPts val="0"/>
              </a:spcBef>
              <a:spcAft>
                <a:spcPts val="0"/>
              </a:spcAft>
              <a:buClr>
                <a:schemeClr val="lt1"/>
              </a:buClr>
              <a:buSzPts val="10000"/>
              <a:buNone/>
              <a:defRPr sz="13333">
                <a:solidFill>
                  <a:schemeClr val="lt1"/>
                </a:solidFill>
              </a:defRPr>
            </a:lvl7pPr>
            <a:lvl8pPr lvl="7">
              <a:spcBef>
                <a:spcPts val="0"/>
              </a:spcBef>
              <a:spcAft>
                <a:spcPts val="0"/>
              </a:spcAft>
              <a:buClr>
                <a:schemeClr val="lt1"/>
              </a:buClr>
              <a:buSzPts val="10000"/>
              <a:buNone/>
              <a:defRPr sz="13333">
                <a:solidFill>
                  <a:schemeClr val="lt1"/>
                </a:solidFill>
              </a:defRPr>
            </a:lvl8pPr>
            <a:lvl9pPr lvl="8">
              <a:spcBef>
                <a:spcPts val="0"/>
              </a:spcBef>
              <a:spcAft>
                <a:spcPts val="0"/>
              </a:spcAft>
              <a:buClr>
                <a:schemeClr val="lt1"/>
              </a:buClr>
              <a:buSzPts val="10000"/>
              <a:buNone/>
              <a:defRPr sz="13333">
                <a:solidFill>
                  <a:schemeClr val="lt1"/>
                </a:solidFill>
              </a:defRPr>
            </a:lvl9pPr>
          </a:lstStyle>
          <a:p>
            <a:r>
              <a:t>xx%</a:t>
            </a:r>
          </a:p>
        </p:txBody>
      </p:sp>
      <p:sp>
        <p:nvSpPr>
          <p:cNvPr id="56" name="Google Shape;56;p11"/>
          <p:cNvSpPr txBox="1">
            <a:spLocks noGrp="1"/>
          </p:cNvSpPr>
          <p:nvPr>
            <p:ph type="body" idx="1"/>
          </p:nvPr>
        </p:nvSpPr>
        <p:spPr>
          <a:xfrm>
            <a:off x="415600" y="2828567"/>
            <a:ext cx="7113200" cy="1256800"/>
          </a:xfrm>
          <a:prstGeom prst="rect">
            <a:avLst/>
          </a:prstGeom>
        </p:spPr>
        <p:txBody>
          <a:bodyPr spcFirstLastPara="1" wrap="square" lIns="91425" tIns="91425" rIns="91425" bIns="91425" anchor="t" anchorCtr="0"/>
          <a:lstStyle>
            <a:lvl1pPr marL="609585" lvl="0" indent="-414856">
              <a:spcBef>
                <a:spcPts val="0"/>
              </a:spcBef>
              <a:spcAft>
                <a:spcPts val="0"/>
              </a:spcAft>
              <a:buClr>
                <a:schemeClr val="accent2"/>
              </a:buClr>
              <a:buSzPts val="1300"/>
              <a:buChar char="●"/>
              <a:defRPr>
                <a:solidFill>
                  <a:schemeClr val="accent2"/>
                </a:solidFill>
              </a:defRPr>
            </a:lvl1pPr>
            <a:lvl2pPr marL="1219170" lvl="1" indent="-397923">
              <a:spcBef>
                <a:spcPts val="2133"/>
              </a:spcBef>
              <a:spcAft>
                <a:spcPts val="0"/>
              </a:spcAft>
              <a:buClr>
                <a:schemeClr val="accent2"/>
              </a:buClr>
              <a:buSzPts val="1100"/>
              <a:buChar char="○"/>
              <a:defRPr>
                <a:solidFill>
                  <a:schemeClr val="accent2"/>
                </a:solidFill>
              </a:defRPr>
            </a:lvl2pPr>
            <a:lvl3pPr marL="1828754" lvl="2" indent="-397923">
              <a:spcBef>
                <a:spcPts val="2133"/>
              </a:spcBef>
              <a:spcAft>
                <a:spcPts val="0"/>
              </a:spcAft>
              <a:buClr>
                <a:schemeClr val="accent2"/>
              </a:buClr>
              <a:buSzPts val="1100"/>
              <a:buChar char="■"/>
              <a:defRPr>
                <a:solidFill>
                  <a:schemeClr val="accent2"/>
                </a:solidFill>
              </a:defRPr>
            </a:lvl3pPr>
            <a:lvl4pPr marL="2438339" lvl="3" indent="-397923">
              <a:spcBef>
                <a:spcPts val="2133"/>
              </a:spcBef>
              <a:spcAft>
                <a:spcPts val="0"/>
              </a:spcAft>
              <a:buClr>
                <a:schemeClr val="accent2"/>
              </a:buClr>
              <a:buSzPts val="1100"/>
              <a:buChar char="●"/>
              <a:defRPr>
                <a:solidFill>
                  <a:schemeClr val="accent2"/>
                </a:solidFill>
              </a:defRPr>
            </a:lvl4pPr>
            <a:lvl5pPr marL="3047924" lvl="4" indent="-397923">
              <a:spcBef>
                <a:spcPts val="2133"/>
              </a:spcBef>
              <a:spcAft>
                <a:spcPts val="0"/>
              </a:spcAft>
              <a:buClr>
                <a:schemeClr val="accent2"/>
              </a:buClr>
              <a:buSzPts val="1100"/>
              <a:buChar char="○"/>
              <a:defRPr>
                <a:solidFill>
                  <a:schemeClr val="accent2"/>
                </a:solidFill>
              </a:defRPr>
            </a:lvl5pPr>
            <a:lvl6pPr marL="3657509" lvl="5" indent="-397923">
              <a:spcBef>
                <a:spcPts val="2133"/>
              </a:spcBef>
              <a:spcAft>
                <a:spcPts val="0"/>
              </a:spcAft>
              <a:buClr>
                <a:schemeClr val="accent2"/>
              </a:buClr>
              <a:buSzPts val="1100"/>
              <a:buChar char="■"/>
              <a:defRPr>
                <a:solidFill>
                  <a:schemeClr val="accent2"/>
                </a:solidFill>
              </a:defRPr>
            </a:lvl6pPr>
            <a:lvl7pPr marL="4267093" lvl="6" indent="-397923">
              <a:spcBef>
                <a:spcPts val="2133"/>
              </a:spcBef>
              <a:spcAft>
                <a:spcPts val="0"/>
              </a:spcAft>
              <a:buClr>
                <a:schemeClr val="accent2"/>
              </a:buClr>
              <a:buSzPts val="1100"/>
              <a:buChar char="●"/>
              <a:defRPr>
                <a:solidFill>
                  <a:schemeClr val="accent2"/>
                </a:solidFill>
              </a:defRPr>
            </a:lvl7pPr>
            <a:lvl8pPr marL="4876678" lvl="7" indent="-397923">
              <a:spcBef>
                <a:spcPts val="2133"/>
              </a:spcBef>
              <a:spcAft>
                <a:spcPts val="0"/>
              </a:spcAft>
              <a:buClr>
                <a:schemeClr val="accent2"/>
              </a:buClr>
              <a:buSzPts val="1100"/>
              <a:buChar char="○"/>
              <a:defRPr>
                <a:solidFill>
                  <a:schemeClr val="accent2"/>
                </a:solidFill>
              </a:defRPr>
            </a:lvl8pPr>
            <a:lvl9pPr marL="5486263" lvl="8" indent="-397923">
              <a:spcBef>
                <a:spcPts val="2133"/>
              </a:spcBef>
              <a:spcAft>
                <a:spcPts val="2133"/>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458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4571975"/>
            <a:ext cx="12192000" cy="2286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1487800" y="0"/>
            <a:ext cx="9216400" cy="45720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2pPr>
            <a:lvl3pPr marR="0" lvl="2"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3pPr>
            <a:lvl4pPr marR="0" lvl="3"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4pPr>
            <a:lvl5pPr marR="0" lvl="4"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5pPr>
            <a:lvl6pPr marR="0" lvl="5"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6pPr>
            <a:lvl7pPr marR="0" lvl="6"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7pPr>
            <a:lvl8pPr marR="0" lvl="7"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8pPr>
            <a:lvl9pPr marR="0" lvl="8" algn="ctr" rtl="0">
              <a:lnSpc>
                <a:spcPct val="100000"/>
              </a:lnSpc>
              <a:spcBef>
                <a:spcPts val="0"/>
              </a:spcBef>
              <a:spcAft>
                <a:spcPts val="0"/>
              </a:spcAft>
              <a:buClr>
                <a:srgbClr val="FFFFFF"/>
              </a:buClr>
              <a:buSzPts val="6000"/>
              <a:buFont typeface="Libre Baskerville"/>
              <a:buNone/>
              <a:defRPr sz="8000" b="0" i="0" u="none" strike="noStrike" cap="none">
                <a:solidFill>
                  <a:srgbClr val="FFFFFF"/>
                </a:solidFill>
                <a:latin typeface="Libre Baskerville"/>
                <a:ea typeface="Libre Baskerville"/>
                <a:cs typeface="Libre Baskerville"/>
                <a:sym typeface="Libre Baskerville"/>
              </a:defRPr>
            </a:lvl9pPr>
          </a:lstStyle>
          <a:p>
            <a:endParaRPr/>
          </a:p>
        </p:txBody>
      </p:sp>
    </p:spTree>
    <p:extLst>
      <p:ext uri="{BB962C8B-B14F-4D97-AF65-F5344CB8AC3E}">
        <p14:creationId xmlns:p14="http://schemas.microsoft.com/office/powerpoint/2010/main" val="130098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grpSp>
        <p:nvGrpSpPr>
          <p:cNvPr id="49" name="Google Shape;49;p5"/>
          <p:cNvGrpSpPr/>
          <p:nvPr/>
        </p:nvGrpSpPr>
        <p:grpSpPr>
          <a:xfrm>
            <a:off x="0" y="508002"/>
            <a:ext cx="1383800" cy="1355049"/>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5"/>
          <p:cNvSpPr txBox="1">
            <a:spLocks noGrp="1"/>
          </p:cNvSpPr>
          <p:nvPr>
            <p:ph type="title"/>
          </p:nvPr>
        </p:nvSpPr>
        <p:spPr>
          <a:xfrm>
            <a:off x="1730000" y="525000"/>
            <a:ext cx="9385200" cy="1218800"/>
          </a:xfrm>
          <a:prstGeom prst="rect">
            <a:avLst/>
          </a:prstGeom>
        </p:spPr>
        <p:txBody>
          <a:bodyPr spcFirstLastPara="1" wrap="square" lIns="91425" tIns="91425" rIns="91425" bIns="91425" anchor="t"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53" name="Google Shape;53;p5"/>
          <p:cNvSpPr txBox="1">
            <a:spLocks noGrp="1"/>
          </p:cNvSpPr>
          <p:nvPr>
            <p:ph type="body" idx="1"/>
          </p:nvPr>
        </p:nvSpPr>
        <p:spPr>
          <a:xfrm>
            <a:off x="1730000" y="2090067"/>
            <a:ext cx="4537600" cy="388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4" name="Google Shape;54;p5"/>
          <p:cNvSpPr txBox="1">
            <a:spLocks noGrp="1"/>
          </p:cNvSpPr>
          <p:nvPr>
            <p:ph type="body" idx="2"/>
          </p:nvPr>
        </p:nvSpPr>
        <p:spPr>
          <a:xfrm>
            <a:off x="6577628" y="2090067"/>
            <a:ext cx="4537600" cy="3881600"/>
          </a:xfrm>
          <a:prstGeom prst="rect">
            <a:avLst/>
          </a:prstGeom>
        </p:spPr>
        <p:txBody>
          <a:bodyPr spcFirstLastPara="1" wrap="square" lIns="91425" tIns="91425" rIns="91425" bIns="91425" anchor="t" anchorCtr="0"/>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Google Shape;5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0260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46A0-9054-4258-8ABC-DD9BCD1FC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4683D1-A135-4ACC-92ED-9685E83A00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66CFF-C0B7-409A-86BC-DED3EEECF0D4}"/>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5" name="Footer Placeholder 4">
            <a:extLst>
              <a:ext uri="{FF2B5EF4-FFF2-40B4-BE49-F238E27FC236}">
                <a16:creationId xmlns:a16="http://schemas.microsoft.com/office/drawing/2014/main" id="{80AE3D39-E012-4FBB-BCDC-6997ADD27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A587-3D4E-4EB6-9E53-B1D1D08FB73B}"/>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111564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8A1-7DAC-40BB-B2D6-BC748ECD30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548D21-93B8-41DE-9D44-B2949DF002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13DABB-B12B-4034-A37A-4A4D3E586A27}"/>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5" name="Footer Placeholder 4">
            <a:extLst>
              <a:ext uri="{FF2B5EF4-FFF2-40B4-BE49-F238E27FC236}">
                <a16:creationId xmlns:a16="http://schemas.microsoft.com/office/drawing/2014/main" id="{BA341ACD-92DD-4209-8C0A-54A428C81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463DB-DD8A-493E-9D61-6B1F55709B29}"/>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1029009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6C83-4DB7-4803-9D18-1B934DC00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4F07D-06F6-4D3A-9BBC-1718379C61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BA02-E0C7-4C27-B44F-F6E813C85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220DB-9B56-4F15-BA6E-90E6D3DD1ED8}"/>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6" name="Footer Placeholder 5">
            <a:extLst>
              <a:ext uri="{FF2B5EF4-FFF2-40B4-BE49-F238E27FC236}">
                <a16:creationId xmlns:a16="http://schemas.microsoft.com/office/drawing/2014/main" id="{2BB9F2D3-8B70-49EE-A2EC-E3D248D2F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7B92A-E9EA-4F64-AC1B-E5E4FC96DF34}"/>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109435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0024-C2AD-4456-A9DC-4FA33C0A42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AEE91-F0D8-4B58-B24F-352ACC15A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EE4FF-9852-4258-8474-D44F95A58C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9DB287-30BD-466C-AB59-E218FF53D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186A4-68E1-48D1-9CEB-16608A16D7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638AEF-A228-4235-885A-A91E78127D96}"/>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8" name="Footer Placeholder 7">
            <a:extLst>
              <a:ext uri="{FF2B5EF4-FFF2-40B4-BE49-F238E27FC236}">
                <a16:creationId xmlns:a16="http://schemas.microsoft.com/office/drawing/2014/main" id="{1ED5ED11-79BD-445A-B450-74EA45F678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014F07-8CDA-4B27-AA58-649281DD0342}"/>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3470172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39FE-4924-4ED8-9F98-B710EA47FE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513014-90DB-491F-9419-DEC5555BEAEA}"/>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4" name="Footer Placeholder 3">
            <a:extLst>
              <a:ext uri="{FF2B5EF4-FFF2-40B4-BE49-F238E27FC236}">
                <a16:creationId xmlns:a16="http://schemas.microsoft.com/office/drawing/2014/main" id="{05752F5C-DD6E-439D-B83B-CB4F477B3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006284-6A50-4A99-9964-C2B83B283831}"/>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74152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D62D4-BD9A-499B-ABC9-9AAF82F034BB}"/>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3" name="Footer Placeholder 2">
            <a:extLst>
              <a:ext uri="{FF2B5EF4-FFF2-40B4-BE49-F238E27FC236}">
                <a16:creationId xmlns:a16="http://schemas.microsoft.com/office/drawing/2014/main" id="{06F83B9B-78CF-4532-B620-0AE4CA5679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95D014-B2CD-498B-9CAC-1BA50ACE4D64}"/>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166552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77724-7009-4DD5-B974-63F735AA1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DF3D0-999F-4BF2-86F9-4C5EC23E3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37D324-82EB-4B84-AB61-A633589D5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8F8B5-6455-44FC-8DD0-2BBB777252F1}"/>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6" name="Footer Placeholder 5">
            <a:extLst>
              <a:ext uri="{FF2B5EF4-FFF2-40B4-BE49-F238E27FC236}">
                <a16:creationId xmlns:a16="http://schemas.microsoft.com/office/drawing/2014/main" id="{FC1451A7-2316-4A51-9ACE-FDF2852B1E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A342E-8E3D-4E38-BAAC-C8C011C35989}"/>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302918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56DE-DAAB-4655-9A48-462DC911D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1412A-A42B-497D-B668-6C783ADC8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DC5D2A-7156-4D07-A77F-4CF4B2596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D6CB4-9E97-4E23-B485-EC1B81037D95}"/>
              </a:ext>
            </a:extLst>
          </p:cNvPr>
          <p:cNvSpPr>
            <a:spLocks noGrp="1"/>
          </p:cNvSpPr>
          <p:nvPr>
            <p:ph type="dt" sz="half" idx="10"/>
          </p:nvPr>
        </p:nvSpPr>
        <p:spPr/>
        <p:txBody>
          <a:bodyPr/>
          <a:lstStyle/>
          <a:p>
            <a:fld id="{15876FFA-80ED-497D-941F-6B9594AF70DE}" type="datetimeFigureOut">
              <a:rPr lang="en-US" smtClean="0"/>
              <a:t>3/26/2019</a:t>
            </a:fld>
            <a:endParaRPr lang="en-US"/>
          </a:p>
        </p:txBody>
      </p:sp>
      <p:sp>
        <p:nvSpPr>
          <p:cNvPr id="6" name="Footer Placeholder 5">
            <a:extLst>
              <a:ext uri="{FF2B5EF4-FFF2-40B4-BE49-F238E27FC236}">
                <a16:creationId xmlns:a16="http://schemas.microsoft.com/office/drawing/2014/main" id="{6B0F1E87-3A86-4913-A65C-A5A94D3CF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61B264-7DF2-4E60-BBA1-53B05C5992AF}"/>
              </a:ext>
            </a:extLst>
          </p:cNvPr>
          <p:cNvSpPr>
            <a:spLocks noGrp="1"/>
          </p:cNvSpPr>
          <p:nvPr>
            <p:ph type="sldNum" sz="quarter" idx="12"/>
          </p:nvPr>
        </p:nvSpPr>
        <p:spPr/>
        <p:txBody>
          <a:bodyPr/>
          <a:lstStyle/>
          <a:p>
            <a:fld id="{3D679C53-0EBA-4E9C-8818-F4F38A3FB2DA}" type="slidenum">
              <a:rPr lang="en-US" smtClean="0"/>
              <a:t>‹#›</a:t>
            </a:fld>
            <a:endParaRPr lang="en-US"/>
          </a:p>
        </p:txBody>
      </p:sp>
    </p:spTree>
    <p:extLst>
      <p:ext uri="{BB962C8B-B14F-4D97-AF65-F5344CB8AC3E}">
        <p14:creationId xmlns:p14="http://schemas.microsoft.com/office/powerpoint/2010/main" val="245891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D1A198-B471-43CF-9EAE-E539F81DB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388388-7A31-4746-8D87-C620B02EA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2856D-C64E-478F-A232-D06CE7959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76FFA-80ED-497D-941F-6B9594AF70DE}" type="datetimeFigureOut">
              <a:rPr lang="en-US" smtClean="0"/>
              <a:t>3/26/2019</a:t>
            </a:fld>
            <a:endParaRPr lang="en-US"/>
          </a:p>
        </p:txBody>
      </p:sp>
      <p:sp>
        <p:nvSpPr>
          <p:cNvPr id="5" name="Footer Placeholder 4">
            <a:extLst>
              <a:ext uri="{FF2B5EF4-FFF2-40B4-BE49-F238E27FC236}">
                <a16:creationId xmlns:a16="http://schemas.microsoft.com/office/drawing/2014/main" id="{E0F54B95-505B-46A2-9355-05A42CE9F0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D5033B-8CAF-41F0-A4F7-581A32BCC4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79C53-0EBA-4E9C-8818-F4F38A3FB2DA}" type="slidenum">
              <a:rPr lang="en-US" smtClean="0"/>
              <a:t>‹#›</a:t>
            </a:fld>
            <a:endParaRPr lang="en-US"/>
          </a:p>
        </p:txBody>
      </p:sp>
    </p:spTree>
    <p:extLst>
      <p:ext uri="{BB962C8B-B14F-4D97-AF65-F5344CB8AC3E}">
        <p14:creationId xmlns:p14="http://schemas.microsoft.com/office/powerpoint/2010/main" val="4139913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chBs2e6GFmk" TargetMode="External"/><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a:t>Histograms &amp; all distributions</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r>
              <a:rPr lang="en"/>
              <a:t>Brenan Weststrate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a:t>Normal, Binomial, Inverse, and Z-scores</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r>
              <a:rPr lang="en"/>
              <a:t>By Zachary Remeur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Introduction to Distribution</a:t>
            </a:r>
            <a:endParaRPr/>
          </a:p>
        </p:txBody>
      </p:sp>
      <p:sp>
        <p:nvSpPr>
          <p:cNvPr id="61" name="Google Shape;61;p14"/>
          <p:cNvSpPr txBox="1">
            <a:spLocks noGrp="1"/>
          </p:cNvSpPr>
          <p:nvPr>
            <p:ph type="body" idx="1"/>
          </p:nvPr>
        </p:nvSpPr>
        <p:spPr>
          <a:xfrm>
            <a:off x="415600" y="14829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b="1" u="sng"/>
              <a:t>Calculator</a:t>
            </a:r>
            <a:r>
              <a:rPr lang="en" b="1"/>
              <a:t>:</a:t>
            </a:r>
            <a:r>
              <a:rPr lang="en"/>
              <a:t> 2nd&gt;Vars/Dist</a:t>
            </a:r>
            <a:endParaRPr/>
          </a:p>
          <a:p>
            <a:pPr marL="0" indent="0">
              <a:spcBef>
                <a:spcPts val="2133"/>
              </a:spcBef>
              <a:buNone/>
            </a:pPr>
            <a:endParaRPr b="1" u="sng"/>
          </a:p>
          <a:p>
            <a:pPr marL="0" indent="0">
              <a:spcBef>
                <a:spcPts val="2133"/>
              </a:spcBef>
              <a:buNone/>
            </a:pPr>
            <a:r>
              <a:rPr lang="en" b="1" u="sng"/>
              <a:t>PDF</a:t>
            </a:r>
            <a:r>
              <a:rPr lang="en" b="1"/>
              <a:t>:</a:t>
            </a:r>
            <a:r>
              <a:rPr lang="en"/>
              <a:t> Probability Distribution Function; Independent.</a:t>
            </a:r>
            <a:endParaRPr b="1" u="sng"/>
          </a:p>
          <a:p>
            <a:pPr marL="0" indent="0">
              <a:spcBef>
                <a:spcPts val="2133"/>
              </a:spcBef>
              <a:buNone/>
            </a:pPr>
            <a:endParaRPr b="1" u="sng"/>
          </a:p>
          <a:p>
            <a:pPr marL="0" indent="0">
              <a:spcBef>
                <a:spcPts val="2133"/>
              </a:spcBef>
              <a:spcAft>
                <a:spcPts val="2133"/>
              </a:spcAft>
              <a:buNone/>
            </a:pPr>
            <a:r>
              <a:rPr lang="en" b="1" u="sng"/>
              <a:t>CDF</a:t>
            </a:r>
            <a:r>
              <a:rPr lang="en" b="1"/>
              <a:t>:</a:t>
            </a:r>
            <a:r>
              <a:rPr lang="en"/>
              <a:t> Cumulative Distribution Function; Dependent.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What is normal?</a:t>
            </a:r>
            <a:endParaRPr/>
          </a:p>
        </p:txBody>
      </p:sp>
      <p:sp>
        <p:nvSpPr>
          <p:cNvPr id="67" name="Google Shape;67;p15"/>
          <p:cNvSpPr txBox="1">
            <a:spLocks noGrp="1"/>
          </p:cNvSpPr>
          <p:nvPr>
            <p:ph type="body" idx="1"/>
          </p:nvPr>
        </p:nvSpPr>
        <p:spPr>
          <a:xfrm>
            <a:off x="415600" y="15187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Normal Probability Density Function or Cumulative Distribution Function, is used to calculate percentages within cutoff areas or boundaries.</a:t>
            </a:r>
            <a:endParaRPr/>
          </a:p>
          <a:p>
            <a:pPr marL="0" indent="0">
              <a:spcBef>
                <a:spcPts val="2133"/>
              </a:spcBef>
              <a:buNone/>
            </a:pPr>
            <a:endParaRPr/>
          </a:p>
          <a:p>
            <a:pPr marL="0" indent="0">
              <a:spcBef>
                <a:spcPts val="2133"/>
              </a:spcBef>
              <a:spcAft>
                <a:spcPts val="2133"/>
              </a:spcAft>
              <a:buNone/>
            </a:pPr>
            <a:r>
              <a:rPr lang="en" b="1" u="sng"/>
              <a:t>Syntax</a:t>
            </a:r>
            <a:r>
              <a:rPr lang="en" b="1"/>
              <a:t>: </a:t>
            </a:r>
            <a:r>
              <a:rPr lang="en"/>
              <a:t>Normal PDF (Lower, Upper, Mean, Standard Deviation)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What is Binomial?</a:t>
            </a:r>
            <a:endParaRPr/>
          </a:p>
        </p:txBody>
      </p:sp>
      <p:sp>
        <p:nvSpPr>
          <p:cNvPr id="73" name="Google Shape;73;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solidFill>
                  <a:srgbClr val="666666"/>
                </a:solidFill>
              </a:rPr>
              <a:t>Binomial Cumulative Distribution Function is used to compute at the value of ‘x’ using the corresponding number of trials to calculate the chance of success.</a:t>
            </a:r>
            <a:endParaRPr>
              <a:solidFill>
                <a:srgbClr val="666666"/>
              </a:solidFill>
            </a:endParaRPr>
          </a:p>
          <a:p>
            <a:pPr marL="0" indent="0">
              <a:spcBef>
                <a:spcPts val="2133"/>
              </a:spcBef>
              <a:buNone/>
            </a:pPr>
            <a:r>
              <a:rPr lang="en">
                <a:solidFill>
                  <a:srgbClr val="666666"/>
                </a:solidFill>
              </a:rPr>
              <a:t>Binomial Probability Density Function is based on a specific number.</a:t>
            </a:r>
            <a:endParaRPr>
              <a:solidFill>
                <a:srgbClr val="666666"/>
              </a:solidFill>
            </a:endParaRPr>
          </a:p>
          <a:p>
            <a:pPr marL="0" indent="0">
              <a:spcBef>
                <a:spcPts val="2133"/>
              </a:spcBef>
              <a:buNone/>
            </a:pPr>
            <a:r>
              <a:rPr lang="en" b="1" u="sng">
                <a:solidFill>
                  <a:srgbClr val="666666"/>
                </a:solidFill>
              </a:rPr>
              <a:t>Syntax</a:t>
            </a:r>
            <a:r>
              <a:rPr lang="en" b="1">
                <a:solidFill>
                  <a:srgbClr val="666666"/>
                </a:solidFill>
              </a:rPr>
              <a:t>: </a:t>
            </a:r>
            <a:r>
              <a:rPr lang="en">
                <a:solidFill>
                  <a:srgbClr val="666666"/>
                </a:solidFill>
              </a:rPr>
              <a:t>Binomial CDF(Trials, Probability, Upper)</a:t>
            </a:r>
            <a:endParaRPr>
              <a:solidFill>
                <a:srgbClr val="666666"/>
              </a:solidFill>
            </a:endParaRPr>
          </a:p>
          <a:p>
            <a:pPr marL="0" indent="0">
              <a:spcBef>
                <a:spcPts val="2133"/>
              </a:spcBef>
              <a:buNone/>
            </a:pPr>
            <a:r>
              <a:rPr lang="en" b="1" u="sng">
                <a:solidFill>
                  <a:srgbClr val="666666"/>
                </a:solidFill>
              </a:rPr>
              <a:t>Upper</a:t>
            </a:r>
            <a:r>
              <a:rPr lang="en" b="1">
                <a:solidFill>
                  <a:srgbClr val="666666"/>
                </a:solidFill>
              </a:rPr>
              <a:t>:</a:t>
            </a:r>
            <a:r>
              <a:rPr lang="en">
                <a:solidFill>
                  <a:srgbClr val="666666"/>
                </a:solidFill>
              </a:rPr>
              <a:t> Up to and including </a:t>
            </a:r>
            <a:endParaRPr>
              <a:solidFill>
                <a:srgbClr val="666666"/>
              </a:solidFill>
            </a:endParaRPr>
          </a:p>
          <a:p>
            <a:pPr marL="0" indent="0">
              <a:spcBef>
                <a:spcPts val="2133"/>
              </a:spcBef>
              <a:spcAft>
                <a:spcPts val="2133"/>
              </a:spcAft>
              <a:buNone/>
            </a:pPr>
            <a:r>
              <a:rPr lang="en">
                <a:solidFill>
                  <a:srgbClr val="666666"/>
                </a:solidFill>
              </a:rPr>
              <a:t>Ex. binomial cdf(7, .35, 4) or P </a:t>
            </a:r>
            <a:r>
              <a:rPr lang="en">
                <a:solidFill>
                  <a:srgbClr val="666666"/>
                </a:solidFill>
                <a:highlight>
                  <a:srgbClr val="FFFFFF"/>
                </a:highlight>
              </a:rPr>
              <a:t>≤ 4 with a 35% probability.</a:t>
            </a:r>
            <a:endParaRPr>
              <a:solidFill>
                <a:srgbClr val="6666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What is Inverse Norm?</a:t>
            </a:r>
            <a:endParaRPr/>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Inverse Normal lets the user work backwards, to get a precise value based on a known percent, using mean and standard deviation. Can be used to find the probability that a z-score is within certain cutoff values.</a:t>
            </a:r>
            <a:endParaRPr/>
          </a:p>
          <a:p>
            <a:pPr marL="0" indent="0">
              <a:spcBef>
                <a:spcPts val="2133"/>
              </a:spcBef>
              <a:buNone/>
            </a:pPr>
            <a:endParaRPr/>
          </a:p>
          <a:p>
            <a:pPr marL="0" indent="0">
              <a:spcBef>
                <a:spcPts val="2133"/>
              </a:spcBef>
              <a:spcAft>
                <a:spcPts val="2133"/>
              </a:spcAft>
              <a:buNone/>
            </a:pPr>
            <a:r>
              <a:rPr lang="en" b="1" u="sng"/>
              <a:t>Syntax</a:t>
            </a:r>
            <a:r>
              <a:rPr lang="en" b="1"/>
              <a:t>:</a:t>
            </a:r>
            <a:r>
              <a:rPr lang="en"/>
              <a:t> InvNorm(probability, mean, standard deviation).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What is a Z-Score?</a:t>
            </a:r>
            <a:endParaRPr/>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b="1"/>
              <a:t>What is it: </a:t>
            </a:r>
            <a:r>
              <a:rPr lang="en"/>
              <a:t>Standardized values, also known as ‘Z-Scores’ are found through subtracting the mean then dividing by the standard deviation. Z-scores tell us how many standard deviations a value is away from the mean.</a:t>
            </a:r>
            <a:endParaRPr/>
          </a:p>
          <a:p>
            <a:pPr marL="0" indent="0">
              <a:spcBef>
                <a:spcPts val="2133"/>
              </a:spcBef>
              <a:buNone/>
            </a:pPr>
            <a:endParaRPr/>
          </a:p>
          <a:p>
            <a:pPr marL="0" indent="0">
              <a:spcBef>
                <a:spcPts val="2133"/>
              </a:spcBef>
              <a:buNone/>
            </a:pPr>
            <a:r>
              <a:rPr lang="en" b="1"/>
              <a:t>Simply put:</a:t>
            </a:r>
            <a:r>
              <a:rPr lang="en"/>
              <a:t> how far away from the mean a data point is.</a:t>
            </a:r>
            <a:endParaRPr/>
          </a:p>
          <a:p>
            <a:pPr marL="0" indent="0">
              <a:spcBef>
                <a:spcPts val="2133"/>
              </a:spcBef>
              <a:buNone/>
            </a:pPr>
            <a:endParaRPr b="1"/>
          </a:p>
          <a:p>
            <a:pPr marL="0" indent="0">
              <a:spcBef>
                <a:spcPts val="2133"/>
              </a:spcBef>
              <a:spcAft>
                <a:spcPts val="2133"/>
              </a:spcAft>
              <a:buNone/>
            </a:pPr>
            <a:r>
              <a:rPr lang="en" b="1"/>
              <a:t>Comparing Data: </a:t>
            </a:r>
            <a:r>
              <a:rPr lang="en"/>
              <a:t>Z-scores allow us to compare two different values/scores even if they are from different normal distributions.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Questions/Review</a:t>
            </a:r>
            <a:endParaRPr/>
          </a:p>
        </p:txBody>
      </p:sp>
      <p:sp>
        <p:nvSpPr>
          <p:cNvPr id="91" name="Google Shape;91;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AutoNum type="arabicParenR"/>
            </a:pPr>
            <a:r>
              <a:rPr lang="en"/>
              <a:t>What is the chance of getting heads 100 times, if you flip a coin 162 times? </a:t>
            </a:r>
            <a:endParaRPr/>
          </a:p>
          <a:p>
            <a:pPr marL="0" indent="0">
              <a:spcBef>
                <a:spcPts val="2133"/>
              </a:spcBef>
              <a:buNone/>
            </a:pPr>
            <a:endParaRPr/>
          </a:p>
          <a:p>
            <a:pPr>
              <a:spcBef>
                <a:spcPts val="2133"/>
              </a:spcBef>
              <a:buAutoNum type="arabicParenR"/>
            </a:pPr>
            <a:r>
              <a:rPr lang="en"/>
              <a:t>In what situation would you use binomialCDF?</a:t>
            </a:r>
            <a:endParaRPr/>
          </a:p>
          <a:p>
            <a:pPr marL="0" indent="0">
              <a:spcBef>
                <a:spcPts val="2133"/>
              </a:spcBef>
              <a:buNone/>
            </a:pPr>
            <a:endParaRPr/>
          </a:p>
          <a:p>
            <a:pPr>
              <a:spcBef>
                <a:spcPts val="2133"/>
              </a:spcBef>
              <a:buAutoNum type="arabicParenR"/>
            </a:pPr>
            <a:r>
              <a:rPr lang="en"/>
              <a:t>What is the difference between Cumulative Distribution Function (CDF) and Probability Density Function (PDF)?</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prstGeom prst="rect">
            <a:avLst/>
          </a:prstGeom>
        </p:spPr>
        <p:txBody>
          <a:bodyPr spcFirstLastPara="1" vert="horz" wrap="square" lIns="121900" tIns="121900" rIns="121900" bIns="121900" rtlCol="0" anchor="b" anchorCtr="0">
            <a:noAutofit/>
          </a:bodyPr>
          <a:lstStyle/>
          <a:p>
            <a:pPr>
              <a:spcBef>
                <a:spcPts val="0"/>
              </a:spcBef>
            </a:pPr>
            <a:r>
              <a:rPr lang="en"/>
              <a:t>Bar Charts, Pie Charts, and Stem and Leaf</a:t>
            </a:r>
            <a:endParaRPr/>
          </a:p>
        </p:txBody>
      </p:sp>
      <p:sp>
        <p:nvSpPr>
          <p:cNvPr id="60" name="Google Shape;60;p13"/>
          <p:cNvSpPr txBox="1">
            <a:spLocks noGrp="1"/>
          </p:cNvSpPr>
          <p:nvPr>
            <p:ph type="subTitle" idx="1"/>
          </p:nvPr>
        </p:nvSpPr>
        <p:spPr>
          <a:prstGeom prst="rect">
            <a:avLst/>
          </a:prstGeom>
        </p:spPr>
        <p:txBody>
          <a:bodyPr spcFirstLastPara="1" vert="horz" wrap="square" lIns="121900" tIns="121900" rIns="121900" bIns="121900" rtlCol="0" anchor="t" anchorCtr="0">
            <a:noAutofit/>
          </a:bodyPr>
          <a:lstStyle/>
          <a:p>
            <a:pPr>
              <a:spcBef>
                <a:spcPts val="0"/>
              </a:spcBef>
            </a:pPr>
            <a:r>
              <a:rPr lang="en">
                <a:solidFill>
                  <a:srgbClr val="FFFFFF"/>
                </a:solidFill>
              </a:rPr>
              <a:t>By Ryan Evans</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dirty="0"/>
              <a:t>Bar Charts</a:t>
            </a:r>
            <a:endParaRPr dirty="0"/>
          </a:p>
        </p:txBody>
      </p:sp>
      <p:sp>
        <p:nvSpPr>
          <p:cNvPr id="66" name="Google Shape;66;p14"/>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533387">
              <a:buClr>
                <a:srgbClr val="FFFFFF"/>
              </a:buClr>
              <a:buSzPts val="2700"/>
            </a:pPr>
            <a:r>
              <a:rPr lang="en" sz="3600" dirty="0">
                <a:solidFill>
                  <a:srgbClr val="FF0000"/>
                </a:solidFill>
              </a:rPr>
              <a:t>The height of each bar shows the count for its category</a:t>
            </a:r>
            <a:endParaRPr sz="3600" dirty="0">
              <a:solidFill>
                <a:srgbClr val="FF0000"/>
              </a:solidFill>
            </a:endParaRPr>
          </a:p>
          <a:p>
            <a:pPr indent="-533387">
              <a:buClr>
                <a:srgbClr val="FFFFFF"/>
              </a:buClr>
              <a:buSzPts val="2700"/>
            </a:pPr>
            <a:r>
              <a:rPr lang="en" sz="3600" dirty="0">
                <a:solidFill>
                  <a:srgbClr val="FF0000"/>
                </a:solidFill>
              </a:rPr>
              <a:t>Bars are also the same width, so their heights make their areas proportional to the counts in each class</a:t>
            </a:r>
            <a:endParaRPr sz="3600" dirty="0">
              <a:solidFill>
                <a:srgbClr val="FF0000"/>
              </a:solidFill>
            </a:endParaRPr>
          </a:p>
          <a:p>
            <a:pPr indent="-533387">
              <a:buClr>
                <a:srgbClr val="FFFFFF"/>
              </a:buClr>
              <a:buSzPts val="2700"/>
            </a:pPr>
            <a:r>
              <a:rPr lang="en" sz="3600" dirty="0">
                <a:solidFill>
                  <a:srgbClr val="FF0000"/>
                </a:solidFill>
              </a:rPr>
              <a:t>There is also gaps between the bars, unlike a histogram</a:t>
            </a:r>
            <a:endParaRPr sz="36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Bar Chart Example</a:t>
            </a:r>
            <a:endParaRPr/>
          </a:p>
        </p:txBody>
      </p:sp>
      <p:sp>
        <p:nvSpPr>
          <p:cNvPr id="72" name="Google Shape;72;p15"/>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buClr>
                <a:srgbClr val="FFFFFF"/>
              </a:buClr>
            </a:pPr>
            <a:r>
              <a:rPr lang="en" dirty="0">
                <a:solidFill>
                  <a:srgbClr val="FF0000"/>
                </a:solidFill>
              </a:rPr>
              <a:t>The following is an example of a bar chart. It is a comparison of certain animals for the San Francisco Zoo and the Los Angeles Zoo, with counts for giraffes, orangutans, and monkeys. As seen below, the Los Angeles Zoo has the most animals, except for the giraffes.</a:t>
            </a:r>
            <a:endParaRPr dirty="0">
              <a:solidFill>
                <a:srgbClr val="FF0000"/>
              </a:solidFill>
            </a:endParaRPr>
          </a:p>
        </p:txBody>
      </p:sp>
      <p:pic>
        <p:nvPicPr>
          <p:cNvPr id="73" name="Google Shape;73;p15"/>
          <p:cNvPicPr preferRelativeResize="0"/>
          <p:nvPr/>
        </p:nvPicPr>
        <p:blipFill>
          <a:blip r:embed="rId3">
            <a:alphaModFix/>
          </a:blip>
          <a:stretch>
            <a:fillRect/>
          </a:stretch>
        </p:blipFill>
        <p:spPr>
          <a:xfrm>
            <a:off x="3873500" y="3429000"/>
            <a:ext cx="4445000" cy="317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What is a Histogram?</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																		</a:t>
            </a:r>
            <a:endParaRPr/>
          </a:p>
        </p:txBody>
      </p:sp>
      <p:pic>
        <p:nvPicPr>
          <p:cNvPr id="62" name="Google Shape;62;p14"/>
          <p:cNvPicPr preferRelativeResize="0"/>
          <p:nvPr/>
        </p:nvPicPr>
        <p:blipFill>
          <a:blip r:embed="rId3">
            <a:alphaModFix/>
          </a:blip>
          <a:stretch>
            <a:fillRect/>
          </a:stretch>
        </p:blipFill>
        <p:spPr>
          <a:xfrm>
            <a:off x="7019608" y="1406933"/>
            <a:ext cx="4756800" cy="4814600"/>
          </a:xfrm>
          <a:prstGeom prst="rect">
            <a:avLst/>
          </a:prstGeom>
          <a:noFill/>
          <a:ln>
            <a:noFill/>
          </a:ln>
        </p:spPr>
      </p:pic>
      <p:sp>
        <p:nvSpPr>
          <p:cNvPr id="63" name="Google Shape;63;p14"/>
          <p:cNvSpPr txBox="1"/>
          <p:nvPr/>
        </p:nvSpPr>
        <p:spPr>
          <a:xfrm>
            <a:off x="510500" y="1256200"/>
            <a:ext cx="6292000" cy="4345600"/>
          </a:xfrm>
          <a:prstGeom prst="rect">
            <a:avLst/>
          </a:prstGeom>
          <a:noFill/>
          <a:ln>
            <a:noFill/>
          </a:ln>
        </p:spPr>
        <p:txBody>
          <a:bodyPr spcFirstLastPara="1" wrap="square" lIns="121900" tIns="121900" rIns="121900" bIns="121900" anchor="t" anchorCtr="0">
            <a:noAutofit/>
          </a:bodyPr>
          <a:lstStyle/>
          <a:p>
            <a:r>
              <a:rPr lang="en" sz="2400">
                <a:solidFill>
                  <a:schemeClr val="lt2"/>
                </a:solidFill>
              </a:rPr>
              <a:t>A graphical display of data similar to a bar chart, but rather account for specific numbers, it accounts for ranges of data, I.E. histograms would account for how many times a number between 50-60 appears, rather than just the amount of times 56 appears.</a:t>
            </a:r>
            <a:endParaRPr sz="2400">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Pie Charts</a:t>
            </a:r>
            <a:endParaRPr/>
          </a:p>
        </p:txBody>
      </p:sp>
      <p:sp>
        <p:nvSpPr>
          <p:cNvPr id="79" name="Google Shape;79;p1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541853">
              <a:buClr>
                <a:srgbClr val="FFFFFF"/>
              </a:buClr>
              <a:buSzPts val="2800"/>
            </a:pPr>
            <a:r>
              <a:rPr lang="en" sz="3733" dirty="0">
                <a:solidFill>
                  <a:srgbClr val="FF0000"/>
                </a:solidFill>
              </a:rPr>
              <a:t>Shows the whole group of cases as a circle</a:t>
            </a:r>
            <a:endParaRPr sz="3733" dirty="0">
              <a:solidFill>
                <a:srgbClr val="FF0000"/>
              </a:solidFill>
            </a:endParaRPr>
          </a:p>
          <a:p>
            <a:pPr indent="-541853">
              <a:buClr>
                <a:srgbClr val="FFFFFF"/>
              </a:buClr>
              <a:buSzPts val="2800"/>
            </a:pPr>
            <a:r>
              <a:rPr lang="en" sz="3733" dirty="0">
                <a:solidFill>
                  <a:srgbClr val="FF0000"/>
                </a:solidFill>
              </a:rPr>
              <a:t>They slice the circle into pieces whose sizes are proportional to the fraction of the whole in each category</a:t>
            </a:r>
            <a:endParaRPr sz="3733" dirty="0">
              <a:solidFill>
                <a:srgbClr val="FF0000"/>
              </a:solidFill>
            </a:endParaRPr>
          </a:p>
          <a:p>
            <a:pPr indent="-541853">
              <a:buClr>
                <a:srgbClr val="FFFFFF"/>
              </a:buClr>
              <a:buSzPts val="2800"/>
            </a:pPr>
            <a:r>
              <a:rPr lang="en" sz="3733" dirty="0">
                <a:solidFill>
                  <a:srgbClr val="FF0000"/>
                </a:solidFill>
              </a:rPr>
              <a:t>Pie charts are good for seeing relative frequencies near ½, ¼, or ⅛ </a:t>
            </a:r>
            <a:endParaRPr sz="3733"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Pie Chart Example</a:t>
            </a:r>
            <a:endParaRPr/>
          </a:p>
        </p:txBody>
      </p:sp>
      <p:sp>
        <p:nvSpPr>
          <p:cNvPr id="85" name="Google Shape;85;p17"/>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buClr>
                <a:srgbClr val="FFFFFF"/>
              </a:buClr>
            </a:pPr>
            <a:r>
              <a:rPr lang="en" dirty="0">
                <a:solidFill>
                  <a:srgbClr val="FF0000"/>
                </a:solidFill>
              </a:rPr>
              <a:t>A “Pie of Pies” shows the amount people prefer for Apple Pie, Blueberry Pie, and Raspberry Pie. Raspberry dominates about half of the pie chart, with apple taking up the majority of the other half, and blueberry ranking last among the three</a:t>
            </a:r>
            <a:endParaRPr dirty="0">
              <a:solidFill>
                <a:srgbClr val="FF0000"/>
              </a:solidFill>
            </a:endParaRPr>
          </a:p>
        </p:txBody>
      </p:sp>
      <p:pic>
        <p:nvPicPr>
          <p:cNvPr id="86" name="Google Shape;86;p17"/>
          <p:cNvPicPr preferRelativeResize="0"/>
          <p:nvPr/>
        </p:nvPicPr>
        <p:blipFill>
          <a:blip r:embed="rId3">
            <a:alphaModFix/>
          </a:blip>
          <a:stretch>
            <a:fillRect/>
          </a:stretch>
        </p:blipFill>
        <p:spPr>
          <a:xfrm>
            <a:off x="3528818" y="2990333"/>
            <a:ext cx="5134367" cy="3667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Stem and Leaf</a:t>
            </a:r>
            <a:endParaRPr/>
          </a:p>
        </p:txBody>
      </p:sp>
      <p:sp>
        <p:nvSpPr>
          <p:cNvPr id="92" name="Google Shape;92;p18"/>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indent="-541853">
              <a:buClr>
                <a:srgbClr val="FFFFFF"/>
              </a:buClr>
              <a:buSzPts val="2800"/>
            </a:pPr>
            <a:r>
              <a:rPr lang="en" sz="3733" dirty="0">
                <a:solidFill>
                  <a:srgbClr val="FF0000"/>
                </a:solidFill>
              </a:rPr>
              <a:t>Unlike a histogram, a stem and leaf shows the individual values</a:t>
            </a:r>
            <a:endParaRPr sz="3733" dirty="0">
              <a:solidFill>
                <a:srgbClr val="FF0000"/>
              </a:solidFill>
            </a:endParaRPr>
          </a:p>
          <a:p>
            <a:pPr indent="-541853">
              <a:buClr>
                <a:srgbClr val="FFFFFF"/>
              </a:buClr>
              <a:buSzPts val="2800"/>
            </a:pPr>
            <a:r>
              <a:rPr lang="en" sz="3733" dirty="0">
                <a:solidFill>
                  <a:srgbClr val="FF0000"/>
                </a:solidFill>
              </a:rPr>
              <a:t>It is like a histogram on it’s side</a:t>
            </a:r>
            <a:endParaRPr sz="3733" dirty="0">
              <a:solidFill>
                <a:srgbClr val="FF0000"/>
              </a:solidFill>
            </a:endParaRPr>
          </a:p>
          <a:p>
            <a:pPr indent="-541853">
              <a:buClr>
                <a:srgbClr val="FFFFFF"/>
              </a:buClr>
              <a:buSzPts val="2800"/>
            </a:pPr>
            <a:r>
              <a:rPr lang="en" sz="3733" dirty="0">
                <a:solidFill>
                  <a:srgbClr val="FF0000"/>
                </a:solidFill>
              </a:rPr>
              <a:t>The tens place for the number is the “stem”, and the sliced off numbers are the leaves. </a:t>
            </a:r>
            <a:endParaRPr sz="3733" dirty="0">
              <a:solidFill>
                <a:srgbClr val="FF0000"/>
              </a:solidFill>
            </a:endParaRPr>
          </a:p>
          <a:p>
            <a:pPr indent="-541853">
              <a:buClr>
                <a:srgbClr val="FFFFFF"/>
              </a:buClr>
              <a:buSzPts val="2800"/>
            </a:pPr>
            <a:r>
              <a:rPr lang="en" sz="3733" dirty="0">
                <a:solidFill>
                  <a:srgbClr val="FF0000"/>
                </a:solidFill>
              </a:rPr>
              <a:t>Can be useful for batches of fewer than a few hundred data values</a:t>
            </a:r>
            <a:endParaRPr sz="3733"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Stem and Leaf Example</a:t>
            </a:r>
            <a:endParaRPr/>
          </a:p>
        </p:txBody>
      </p:sp>
      <p:sp>
        <p:nvSpPr>
          <p:cNvPr id="98" name="Google Shape;98;p19"/>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buClr>
                <a:srgbClr val="FFFFFF"/>
              </a:buClr>
            </a:pPr>
            <a:r>
              <a:rPr lang="en" dirty="0">
                <a:solidFill>
                  <a:srgbClr val="FF0000"/>
                </a:solidFill>
              </a:rPr>
              <a:t>Age of people surveyed. The age ranges from age 1 to age 66.</a:t>
            </a:r>
            <a:endParaRPr dirty="0">
              <a:solidFill>
                <a:srgbClr val="FF0000"/>
              </a:solidFill>
            </a:endParaRPr>
          </a:p>
        </p:txBody>
      </p:sp>
      <p:pic>
        <p:nvPicPr>
          <p:cNvPr id="99" name="Google Shape;99;p19"/>
          <p:cNvPicPr preferRelativeResize="0"/>
          <p:nvPr/>
        </p:nvPicPr>
        <p:blipFill rotWithShape="1">
          <a:blip r:embed="rId3">
            <a:alphaModFix/>
          </a:blip>
          <a:srcRect l="-13726" t="-13726"/>
          <a:stretch/>
        </p:blipFill>
        <p:spPr>
          <a:xfrm>
            <a:off x="2856734" y="2166170"/>
            <a:ext cx="6006767" cy="44109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n"/>
              <a:t>Question</a:t>
            </a:r>
            <a:endParaRPr/>
          </a:p>
        </p:txBody>
      </p:sp>
      <p:sp>
        <p:nvSpPr>
          <p:cNvPr id="105" name="Google Shape;105;p20"/>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a:solidFill>
                  <a:schemeClr val="dk1"/>
                </a:solidFill>
              </a:rPr>
              <a:t>Make a stem and lead plot of the data set:</a:t>
            </a:r>
            <a:endParaRPr>
              <a:solidFill>
                <a:schemeClr val="dk1"/>
              </a:solidFill>
            </a:endParaRPr>
          </a:p>
          <a:p>
            <a:pPr marL="0" indent="0">
              <a:spcBef>
                <a:spcPts val="2133"/>
              </a:spcBef>
              <a:spcAft>
                <a:spcPts val="2133"/>
              </a:spcAft>
              <a:buNone/>
            </a:pPr>
            <a:r>
              <a:rPr lang="en">
                <a:solidFill>
                  <a:schemeClr val="dk1"/>
                </a:solidFill>
              </a:rPr>
              <a:t>12, 24, 38, 44, 7, 67, 88, 52, 83, 87, 17</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415600" y="719633"/>
            <a:ext cx="11360800" cy="1710000"/>
          </a:xfrm>
          <a:prstGeom prst="rect">
            <a:avLst/>
          </a:prstGeom>
        </p:spPr>
        <p:txBody>
          <a:bodyPr spcFirstLastPara="1" vert="horz" wrap="square" lIns="121900" tIns="121900" rIns="121900" bIns="121900" rtlCol="0" anchor="t" anchorCtr="0">
            <a:noAutofit/>
          </a:bodyPr>
          <a:lstStyle/>
          <a:p>
            <a:pPr algn="l">
              <a:spcBef>
                <a:spcPts val="0"/>
              </a:spcBef>
            </a:pPr>
            <a:r>
              <a:rPr lang="en" sz="13333"/>
              <a:t>Residuals</a:t>
            </a:r>
            <a:endParaRPr sz="13333"/>
          </a:p>
        </p:txBody>
      </p:sp>
      <p:sp>
        <p:nvSpPr>
          <p:cNvPr id="65" name="Google Shape;65;p13"/>
          <p:cNvSpPr txBox="1">
            <a:spLocks noGrp="1"/>
          </p:cNvSpPr>
          <p:nvPr>
            <p:ph type="subTitle" idx="1"/>
          </p:nvPr>
        </p:nvSpPr>
        <p:spPr>
          <a:xfrm>
            <a:off x="415600" y="2672913"/>
            <a:ext cx="5656800" cy="984400"/>
          </a:xfrm>
          <a:prstGeom prst="rect">
            <a:avLst/>
          </a:prstGeom>
        </p:spPr>
        <p:txBody>
          <a:bodyPr spcFirstLastPara="1" vert="horz" wrap="square" lIns="121900" tIns="121900" rIns="121900" bIns="121900" rtlCol="0" anchor="t" anchorCtr="0">
            <a:noAutofit/>
          </a:bodyPr>
          <a:lstStyle/>
          <a:p>
            <a:pPr algn="l">
              <a:spcBef>
                <a:spcPts val="0"/>
              </a:spcBef>
            </a:pPr>
            <a:r>
              <a:rPr lang="en"/>
              <a:t>By: Dylan Gage</a:t>
            </a:r>
            <a:endParaRPr/>
          </a:p>
          <a:p>
            <a:pPr algn="l">
              <a:spcBef>
                <a:spcPts val="0"/>
              </a:spcBef>
            </a:pPr>
            <a:r>
              <a:rPr lang="en"/>
              <a:t>2nd Block</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464200" y="0"/>
            <a:ext cx="11263600" cy="2263200"/>
          </a:xfrm>
          <a:prstGeom prst="rect">
            <a:avLst/>
          </a:prstGeom>
        </p:spPr>
        <p:txBody>
          <a:bodyPr spcFirstLastPara="1" vert="horz" wrap="square" lIns="121900" tIns="121900" rIns="121900" bIns="121900" rtlCol="0" anchor="b" anchorCtr="0">
            <a:noAutofit/>
          </a:bodyPr>
          <a:lstStyle/>
          <a:p>
            <a:r>
              <a:rPr lang="en"/>
              <a:t>How to Find</a:t>
            </a:r>
            <a:endParaRPr/>
          </a:p>
        </p:txBody>
      </p:sp>
      <p:sp>
        <p:nvSpPr>
          <p:cNvPr id="71" name="Google Shape;71;p14"/>
          <p:cNvSpPr txBox="1">
            <a:spLocks noGrp="1"/>
          </p:cNvSpPr>
          <p:nvPr>
            <p:ph type="body" idx="1"/>
          </p:nvPr>
        </p:nvSpPr>
        <p:spPr>
          <a:xfrm>
            <a:off x="239968" y="1870767"/>
            <a:ext cx="8328845" cy="4515286"/>
          </a:xfrm>
          <a:prstGeom prst="rect">
            <a:avLst/>
          </a:prstGeom>
        </p:spPr>
        <p:txBody>
          <a:bodyPr spcFirstLastPara="1" vert="horz" wrap="square" lIns="121900" tIns="121900" rIns="121900" bIns="121900" rtlCol="0" anchor="t" anchorCtr="0">
            <a:noAutofit/>
          </a:bodyPr>
          <a:lstStyle/>
          <a:p>
            <a:pPr marL="0" indent="0">
              <a:buNone/>
            </a:pPr>
            <a:r>
              <a:rPr lang="en" sz="1867" dirty="0"/>
              <a:t>The formula to find residuals is: </a:t>
            </a:r>
            <a:r>
              <a:rPr lang="en" sz="1867" dirty="0">
                <a:solidFill>
                  <a:srgbClr val="FF9900"/>
                </a:solidFill>
              </a:rPr>
              <a:t>Residual</a:t>
            </a:r>
            <a:r>
              <a:rPr lang="en" sz="1867" dirty="0"/>
              <a:t> = </a:t>
            </a:r>
            <a:r>
              <a:rPr lang="en" sz="1867" dirty="0">
                <a:solidFill>
                  <a:schemeClr val="accent5"/>
                </a:solidFill>
              </a:rPr>
              <a:t>Observed</a:t>
            </a:r>
            <a:r>
              <a:rPr lang="en" sz="1867" dirty="0"/>
              <a:t> - </a:t>
            </a:r>
            <a:r>
              <a:rPr lang="en" sz="1867" dirty="0">
                <a:solidFill>
                  <a:schemeClr val="lt1"/>
                </a:solidFill>
              </a:rPr>
              <a:t>Predicted Value</a:t>
            </a:r>
            <a:r>
              <a:rPr lang="en" sz="1867" dirty="0"/>
              <a:t>.</a:t>
            </a:r>
            <a:endParaRPr sz="1867" dirty="0"/>
          </a:p>
          <a:p>
            <a:pPr marL="0" indent="0">
              <a:spcBef>
                <a:spcPts val="2133"/>
              </a:spcBef>
              <a:buNone/>
            </a:pPr>
            <a:r>
              <a:rPr lang="en" sz="1867" dirty="0"/>
              <a:t>Now, let’s say you want to know what L2 and L3 would be if 2.5 was in the L1 column. Without finding the </a:t>
            </a:r>
            <a:r>
              <a:rPr lang="en" sz="1867" dirty="0">
                <a:solidFill>
                  <a:schemeClr val="accent5"/>
                </a:solidFill>
              </a:rPr>
              <a:t>Observed Value</a:t>
            </a:r>
            <a:r>
              <a:rPr lang="en" sz="1867" dirty="0"/>
              <a:t> you would use the Correlation Coefficient of 0.988 from L1 and L2 and the Correlation Coefficient of 0.994 from L1 and L3 between to find there </a:t>
            </a:r>
            <a:r>
              <a:rPr lang="en" sz="1867" dirty="0">
                <a:solidFill>
                  <a:schemeClr val="lt1"/>
                </a:solidFill>
              </a:rPr>
              <a:t>Predicted Values</a:t>
            </a:r>
            <a:r>
              <a:rPr lang="en" sz="1867" dirty="0"/>
              <a:t>. Input this data into your STAT, EDIT L1, L2, and L3 (or any open columns). The </a:t>
            </a:r>
            <a:r>
              <a:rPr lang="en" sz="1867" dirty="0">
                <a:solidFill>
                  <a:srgbClr val="FF9900"/>
                </a:solidFill>
              </a:rPr>
              <a:t>Residuals</a:t>
            </a:r>
            <a:r>
              <a:rPr lang="en" sz="1867" dirty="0"/>
              <a:t> of these two equations can show which equation is a closer predictor. </a:t>
            </a:r>
            <a:endParaRPr sz="1867" dirty="0"/>
          </a:p>
          <a:p>
            <a:pPr marL="0" indent="0">
              <a:spcBef>
                <a:spcPts val="2133"/>
              </a:spcBef>
              <a:buClr>
                <a:srgbClr val="000000"/>
              </a:buClr>
              <a:buSzPts val="1100"/>
              <a:buNone/>
            </a:pPr>
            <a:r>
              <a:rPr lang="en" sz="1867" dirty="0"/>
              <a:t>You need to insert the Regression equation into Y=. This can be done by going to STAT, CALC, LingReg(ax+b) or whatever regression equation is strongest for your data. Once this LinReg(ax+b) is on your screen hit VARS,	 Y-VARS, Function, Y1.			</a:t>
            </a:r>
          </a:p>
          <a:p>
            <a:pPr marL="0" indent="0">
              <a:spcBef>
                <a:spcPts val="2133"/>
              </a:spcBef>
              <a:buClr>
                <a:srgbClr val="000000"/>
              </a:buClr>
              <a:buSzPts val="1100"/>
              <a:buNone/>
            </a:pPr>
            <a:r>
              <a:rPr lang="en" sz="1867" dirty="0"/>
              <a:t> It should now look like: LingReg(ax+b)  Y1. Hit enter and the formula 0.94242424242424X+0.9666666666667 will be in your Y=. 					</a:t>
            </a:r>
            <a:r>
              <a:rPr lang="en" sz="1867" u="sng" dirty="0"/>
              <a:t>Do the same for the L1 and L3 formula. </a:t>
            </a:r>
            <a:endParaRPr sz="1867" dirty="0"/>
          </a:p>
          <a:p>
            <a:pPr marL="0" indent="0">
              <a:spcBef>
                <a:spcPts val="2133"/>
              </a:spcBef>
              <a:buNone/>
            </a:pPr>
            <a:endParaRPr sz="1867" dirty="0"/>
          </a:p>
          <a:p>
            <a:pPr marL="0" indent="0">
              <a:spcBef>
                <a:spcPts val="2133"/>
              </a:spcBef>
              <a:spcAft>
                <a:spcPts val="2133"/>
              </a:spcAft>
              <a:buNone/>
            </a:pPr>
            <a:r>
              <a:rPr lang="en" sz="1867" dirty="0"/>
              <a:t>. </a:t>
            </a:r>
            <a:endParaRPr sz="1867" dirty="0"/>
          </a:p>
        </p:txBody>
      </p:sp>
      <p:sp>
        <p:nvSpPr>
          <p:cNvPr id="72" name="Google Shape;72;p14"/>
          <p:cNvSpPr txBox="1"/>
          <p:nvPr/>
        </p:nvSpPr>
        <p:spPr>
          <a:xfrm>
            <a:off x="9618956" y="1511174"/>
            <a:ext cx="579200" cy="3296800"/>
          </a:xfrm>
          <a:prstGeom prst="rect">
            <a:avLst/>
          </a:prstGeom>
          <a:noFill/>
          <a:ln>
            <a:noFill/>
          </a:ln>
        </p:spPr>
        <p:txBody>
          <a:bodyPr spcFirstLastPara="1" wrap="square" lIns="121900" tIns="121900" rIns="121900" bIns="121900" anchor="t" anchorCtr="0">
            <a:noAutofit/>
          </a:bodyPr>
          <a:lstStyle/>
          <a:p>
            <a:r>
              <a:rPr lang="en" sz="2400" u="sng" dirty="0">
                <a:solidFill>
                  <a:schemeClr val="accent2"/>
                </a:solidFill>
                <a:latin typeface="Roboto"/>
                <a:ea typeface="Roboto"/>
                <a:cs typeface="Roboto"/>
                <a:sym typeface="Roboto"/>
              </a:rPr>
              <a:t>L1</a:t>
            </a:r>
            <a:endParaRPr sz="2400" u="sng"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1</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2</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3</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4</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6</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7</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8</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9</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10</a:t>
            </a:r>
            <a:endParaRPr sz="2400" dirty="0">
              <a:solidFill>
                <a:schemeClr val="accent2"/>
              </a:solidFill>
              <a:latin typeface="Roboto"/>
              <a:ea typeface="Roboto"/>
              <a:cs typeface="Roboto"/>
              <a:sym typeface="Roboto"/>
            </a:endParaRPr>
          </a:p>
          <a:p>
            <a:endParaRPr sz="2400" dirty="0">
              <a:solidFill>
                <a:schemeClr val="accent2"/>
              </a:solidFill>
              <a:latin typeface="Roboto"/>
              <a:ea typeface="Roboto"/>
              <a:cs typeface="Roboto"/>
              <a:sym typeface="Roboto"/>
            </a:endParaRPr>
          </a:p>
        </p:txBody>
      </p:sp>
      <p:sp>
        <p:nvSpPr>
          <p:cNvPr id="73" name="Google Shape;73;p14"/>
          <p:cNvSpPr txBox="1"/>
          <p:nvPr/>
        </p:nvSpPr>
        <p:spPr>
          <a:xfrm>
            <a:off x="10317096" y="1622323"/>
            <a:ext cx="936800" cy="5235677"/>
          </a:xfrm>
          <a:prstGeom prst="rect">
            <a:avLst/>
          </a:prstGeom>
          <a:noFill/>
          <a:ln>
            <a:noFill/>
          </a:ln>
        </p:spPr>
        <p:txBody>
          <a:bodyPr spcFirstLastPara="1" wrap="square" lIns="121900" tIns="121900" rIns="121900" bIns="121900" anchor="t" anchorCtr="0">
            <a:noAutofit/>
          </a:bodyPr>
          <a:lstStyle/>
          <a:p>
            <a:r>
              <a:rPr lang="en" sz="2400" u="sng" dirty="0">
                <a:solidFill>
                  <a:schemeClr val="accent2"/>
                </a:solidFill>
                <a:latin typeface="Roboto"/>
                <a:ea typeface="Roboto"/>
                <a:cs typeface="Roboto"/>
                <a:sym typeface="Roboto"/>
              </a:rPr>
              <a:t>L2</a:t>
            </a:r>
            <a:endParaRPr sz="2400" u="sng"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2.5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3</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3.5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4.5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7</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7.5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8</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9.5</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11</a:t>
            </a:r>
            <a:endParaRPr sz="2400" dirty="0">
              <a:solidFill>
                <a:schemeClr val="accent2"/>
              </a:solidFill>
              <a:latin typeface="Roboto"/>
              <a:ea typeface="Roboto"/>
              <a:cs typeface="Roboto"/>
              <a:sym typeface="Roboto"/>
            </a:endParaRPr>
          </a:p>
        </p:txBody>
      </p:sp>
      <p:sp>
        <p:nvSpPr>
          <p:cNvPr id="74" name="Google Shape;74;p14"/>
          <p:cNvSpPr txBox="1"/>
          <p:nvPr/>
        </p:nvSpPr>
        <p:spPr>
          <a:xfrm>
            <a:off x="11212722" y="1658658"/>
            <a:ext cx="936800" cy="3296800"/>
          </a:xfrm>
          <a:prstGeom prst="rect">
            <a:avLst/>
          </a:prstGeom>
          <a:noFill/>
          <a:ln>
            <a:noFill/>
          </a:ln>
        </p:spPr>
        <p:txBody>
          <a:bodyPr spcFirstLastPara="1" wrap="square" lIns="121900" tIns="121900" rIns="121900" bIns="121900" anchor="t" anchorCtr="0">
            <a:noAutofit/>
          </a:bodyPr>
          <a:lstStyle/>
          <a:p>
            <a:r>
              <a:rPr lang="en" sz="2400" u="sng" dirty="0">
                <a:solidFill>
                  <a:schemeClr val="accent2"/>
                </a:solidFill>
                <a:latin typeface="Roboto"/>
                <a:ea typeface="Roboto"/>
                <a:cs typeface="Roboto"/>
                <a:sym typeface="Roboto"/>
              </a:rPr>
              <a:t>L3</a:t>
            </a:r>
            <a:endParaRPr sz="2400" u="sng"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3</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6</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9</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13</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16</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21</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27</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32</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38</a:t>
            </a:r>
            <a:endParaRPr sz="2400" dirty="0">
              <a:solidFill>
                <a:schemeClr val="accent2"/>
              </a:solidFill>
              <a:latin typeface="Roboto"/>
              <a:ea typeface="Roboto"/>
              <a:cs typeface="Roboto"/>
              <a:sym typeface="Roboto"/>
            </a:endParaRPr>
          </a:p>
          <a:p>
            <a:r>
              <a:rPr lang="en" sz="2400" dirty="0">
                <a:solidFill>
                  <a:schemeClr val="accent2"/>
                </a:solidFill>
                <a:latin typeface="Roboto"/>
                <a:ea typeface="Roboto"/>
                <a:cs typeface="Roboto"/>
                <a:sym typeface="Roboto"/>
              </a:rPr>
              <a:t>41</a:t>
            </a:r>
            <a:endParaRPr sz="2400" dirty="0">
              <a:solidFill>
                <a:schemeClr val="accent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64200" y="149500"/>
            <a:ext cx="11263600" cy="2263200"/>
          </a:xfrm>
          <a:prstGeom prst="rect">
            <a:avLst/>
          </a:prstGeom>
        </p:spPr>
        <p:txBody>
          <a:bodyPr spcFirstLastPara="1" vert="horz" wrap="square" lIns="121900" tIns="121900" rIns="121900" bIns="121900" rtlCol="0" anchor="b" anchorCtr="0">
            <a:noAutofit/>
          </a:bodyPr>
          <a:lstStyle/>
          <a:p>
            <a:r>
              <a:rPr lang="en"/>
              <a:t>How to Use</a:t>
            </a:r>
            <a:endParaRPr/>
          </a:p>
        </p:txBody>
      </p:sp>
      <p:sp>
        <p:nvSpPr>
          <p:cNvPr id="80" name="Google Shape;80;p15"/>
          <p:cNvSpPr txBox="1">
            <a:spLocks noGrp="1"/>
          </p:cNvSpPr>
          <p:nvPr>
            <p:ph type="body" idx="1"/>
          </p:nvPr>
        </p:nvSpPr>
        <p:spPr>
          <a:xfrm>
            <a:off x="464200" y="2151067"/>
            <a:ext cx="11263600" cy="4445200"/>
          </a:xfrm>
          <a:prstGeom prst="rect">
            <a:avLst/>
          </a:prstGeom>
        </p:spPr>
        <p:txBody>
          <a:bodyPr spcFirstLastPara="1" vert="horz" wrap="square" lIns="121900" tIns="121900" rIns="121900" bIns="121900" rtlCol="0" anchor="t" anchorCtr="0">
            <a:noAutofit/>
          </a:bodyPr>
          <a:lstStyle/>
          <a:p>
            <a:pPr marL="0" indent="0">
              <a:buNone/>
            </a:pPr>
            <a:r>
              <a:rPr lang="en" sz="1867"/>
              <a:t>To find the predictions of L2 and L3 based off of the 2.5 in L1 you go to TBLSET and type 2.5 into TBLStart. Then to to TABLE and the </a:t>
            </a:r>
            <a:r>
              <a:rPr lang="en" sz="1867">
                <a:solidFill>
                  <a:schemeClr val="lt1"/>
                </a:solidFill>
              </a:rPr>
              <a:t>Predicted Values</a:t>
            </a:r>
            <a:r>
              <a:rPr lang="en" sz="1867"/>
              <a:t> are shown. It is </a:t>
            </a:r>
            <a:r>
              <a:rPr lang="en" sz="1867">
                <a:solidFill>
                  <a:schemeClr val="lt1"/>
                </a:solidFill>
              </a:rPr>
              <a:t>3.3227</a:t>
            </a:r>
            <a:r>
              <a:rPr lang="en" sz="1867"/>
              <a:t> for L2 and </a:t>
            </a:r>
            <a:r>
              <a:rPr lang="en" sz="1867">
                <a:solidFill>
                  <a:schemeClr val="lt1"/>
                </a:solidFill>
              </a:rPr>
              <a:t>7.3636</a:t>
            </a:r>
            <a:r>
              <a:rPr lang="en" sz="1867"/>
              <a:t> for L3. Then you find the </a:t>
            </a:r>
            <a:r>
              <a:rPr lang="en" sz="1867">
                <a:solidFill>
                  <a:schemeClr val="accent5"/>
                </a:solidFill>
              </a:rPr>
              <a:t>Observed Values</a:t>
            </a:r>
            <a:r>
              <a:rPr lang="en" sz="1867"/>
              <a:t> which are </a:t>
            </a:r>
            <a:r>
              <a:rPr lang="en" sz="1867">
                <a:solidFill>
                  <a:schemeClr val="accent5"/>
                </a:solidFill>
              </a:rPr>
              <a:t>3.35</a:t>
            </a:r>
            <a:r>
              <a:rPr lang="en" sz="1867"/>
              <a:t> for L2 and </a:t>
            </a:r>
            <a:r>
              <a:rPr lang="en" sz="1867">
                <a:solidFill>
                  <a:schemeClr val="accent5"/>
                </a:solidFill>
              </a:rPr>
              <a:t>7.5</a:t>
            </a:r>
            <a:r>
              <a:rPr lang="en" sz="1867"/>
              <a:t> for L3(this is found by actually completing the trial for your experiment with the desired number... if possible). Using the Residual equation:</a:t>
            </a:r>
            <a:endParaRPr sz="1867"/>
          </a:p>
          <a:p>
            <a:pPr marL="0" indent="0">
              <a:spcBef>
                <a:spcPts val="2133"/>
              </a:spcBef>
              <a:buNone/>
            </a:pPr>
            <a:r>
              <a:rPr lang="en" sz="1867"/>
              <a:t>L2 Residual -&gt; </a:t>
            </a:r>
            <a:r>
              <a:rPr lang="en" sz="1867">
                <a:solidFill>
                  <a:schemeClr val="accent5"/>
                </a:solidFill>
              </a:rPr>
              <a:t>3.35</a:t>
            </a:r>
            <a:r>
              <a:rPr lang="en" sz="1867"/>
              <a:t> - </a:t>
            </a:r>
            <a:r>
              <a:rPr lang="en" sz="1867">
                <a:solidFill>
                  <a:schemeClr val="lt1"/>
                </a:solidFill>
              </a:rPr>
              <a:t>3.3227 </a:t>
            </a:r>
            <a:r>
              <a:rPr lang="en" sz="1867"/>
              <a:t>= </a:t>
            </a:r>
            <a:r>
              <a:rPr lang="en" sz="1867">
                <a:solidFill>
                  <a:srgbClr val="FF9900"/>
                </a:solidFill>
              </a:rPr>
              <a:t>0.0273</a:t>
            </a:r>
            <a:endParaRPr sz="1867">
              <a:solidFill>
                <a:srgbClr val="FF9900"/>
              </a:solidFill>
            </a:endParaRPr>
          </a:p>
          <a:p>
            <a:pPr marL="0" indent="0">
              <a:spcBef>
                <a:spcPts val="2133"/>
              </a:spcBef>
              <a:buNone/>
            </a:pPr>
            <a:r>
              <a:rPr lang="en" sz="1867"/>
              <a:t>L3 Residual -&gt; </a:t>
            </a:r>
            <a:r>
              <a:rPr lang="en" sz="1867">
                <a:solidFill>
                  <a:schemeClr val="accent5"/>
                </a:solidFill>
              </a:rPr>
              <a:t>7.5</a:t>
            </a:r>
            <a:r>
              <a:rPr lang="en" sz="1867"/>
              <a:t> - </a:t>
            </a:r>
            <a:r>
              <a:rPr lang="en" sz="1867">
                <a:solidFill>
                  <a:schemeClr val="lt1"/>
                </a:solidFill>
              </a:rPr>
              <a:t>7.3636 </a:t>
            </a:r>
            <a:r>
              <a:rPr lang="en" sz="1867"/>
              <a:t>= </a:t>
            </a:r>
            <a:r>
              <a:rPr lang="en" sz="1867">
                <a:solidFill>
                  <a:srgbClr val="FF9900"/>
                </a:solidFill>
              </a:rPr>
              <a:t>0.1364</a:t>
            </a:r>
            <a:endParaRPr sz="1867">
              <a:solidFill>
                <a:srgbClr val="FF9900"/>
              </a:solidFill>
            </a:endParaRPr>
          </a:p>
          <a:p>
            <a:pPr marL="0" indent="0">
              <a:spcBef>
                <a:spcPts val="2133"/>
              </a:spcBef>
              <a:spcAft>
                <a:spcPts val="2133"/>
              </a:spcAft>
              <a:buClr>
                <a:srgbClr val="000000"/>
              </a:buClr>
              <a:buSzPts val="1100"/>
              <a:buNone/>
            </a:pPr>
            <a:r>
              <a:rPr lang="en" sz="1867"/>
              <a:t>This shows that the Correlation Coefficient between L1 and L2 is a better predictor because the residual is closer to 0. This is important for finding extremely high or extremely low numbers because they may not be possible to record for the </a:t>
            </a:r>
            <a:r>
              <a:rPr lang="en" sz="1867">
                <a:solidFill>
                  <a:schemeClr val="accent5"/>
                </a:solidFill>
              </a:rPr>
              <a:t>Observed Values</a:t>
            </a:r>
            <a:r>
              <a:rPr lang="en" sz="1867"/>
              <a:t> so they have to be estimated, and the closer the estimation the more accurate it is.</a:t>
            </a:r>
            <a:endParaRPr sz="1867"/>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64200" y="0"/>
            <a:ext cx="11263600" cy="2263200"/>
          </a:xfrm>
          <a:prstGeom prst="rect">
            <a:avLst/>
          </a:prstGeom>
        </p:spPr>
        <p:txBody>
          <a:bodyPr spcFirstLastPara="1" vert="horz" wrap="square" lIns="121900" tIns="121900" rIns="121900" bIns="121900" rtlCol="0" anchor="b" anchorCtr="0">
            <a:noAutofit/>
          </a:bodyPr>
          <a:lstStyle/>
          <a:p>
            <a:r>
              <a:rPr lang="en"/>
              <a:t>Patterns</a:t>
            </a:r>
            <a:endParaRPr/>
          </a:p>
        </p:txBody>
      </p:sp>
      <p:pic>
        <p:nvPicPr>
          <p:cNvPr id="86" name="Google Shape;86;p16"/>
          <p:cNvPicPr preferRelativeResize="0"/>
          <p:nvPr/>
        </p:nvPicPr>
        <p:blipFill>
          <a:blip r:embed="rId3">
            <a:alphaModFix/>
          </a:blip>
          <a:stretch>
            <a:fillRect/>
          </a:stretch>
        </p:blipFill>
        <p:spPr>
          <a:xfrm>
            <a:off x="1" y="1974901"/>
            <a:ext cx="3699967" cy="4883100"/>
          </a:xfrm>
          <a:prstGeom prst="rect">
            <a:avLst/>
          </a:prstGeom>
          <a:noFill/>
          <a:ln>
            <a:noFill/>
          </a:ln>
        </p:spPr>
      </p:pic>
      <p:pic>
        <p:nvPicPr>
          <p:cNvPr id="87" name="Google Shape;87;p16"/>
          <p:cNvPicPr preferRelativeResize="0"/>
          <p:nvPr/>
        </p:nvPicPr>
        <p:blipFill>
          <a:blip r:embed="rId4">
            <a:alphaModFix/>
          </a:blip>
          <a:stretch>
            <a:fillRect/>
          </a:stretch>
        </p:blipFill>
        <p:spPr>
          <a:xfrm>
            <a:off x="4206134" y="1974901"/>
            <a:ext cx="3779751" cy="4883100"/>
          </a:xfrm>
          <a:prstGeom prst="rect">
            <a:avLst/>
          </a:prstGeom>
          <a:noFill/>
          <a:ln>
            <a:noFill/>
          </a:ln>
        </p:spPr>
      </p:pic>
      <p:pic>
        <p:nvPicPr>
          <p:cNvPr id="88" name="Google Shape;88;p16"/>
          <p:cNvPicPr preferRelativeResize="0"/>
          <p:nvPr/>
        </p:nvPicPr>
        <p:blipFill>
          <a:blip r:embed="rId5">
            <a:alphaModFix/>
          </a:blip>
          <a:stretch>
            <a:fillRect/>
          </a:stretch>
        </p:blipFill>
        <p:spPr>
          <a:xfrm>
            <a:off x="8608175" y="1974901"/>
            <a:ext cx="3583827" cy="4883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64200" y="0"/>
            <a:ext cx="11263600" cy="2263200"/>
          </a:xfrm>
          <a:prstGeom prst="rect">
            <a:avLst/>
          </a:prstGeom>
        </p:spPr>
        <p:txBody>
          <a:bodyPr spcFirstLastPara="1" vert="horz" wrap="square" lIns="121900" tIns="121900" rIns="121900" bIns="121900" rtlCol="0" anchor="b" anchorCtr="0">
            <a:noAutofit/>
          </a:bodyPr>
          <a:lstStyle/>
          <a:p>
            <a:r>
              <a:rPr lang="en"/>
              <a:t>Questions</a:t>
            </a:r>
            <a:endParaRPr/>
          </a:p>
        </p:txBody>
      </p:sp>
      <p:sp>
        <p:nvSpPr>
          <p:cNvPr id="94" name="Google Shape;94;p17"/>
          <p:cNvSpPr txBox="1">
            <a:spLocks noGrp="1"/>
          </p:cNvSpPr>
          <p:nvPr>
            <p:ph type="body" idx="1"/>
          </p:nvPr>
        </p:nvSpPr>
        <p:spPr>
          <a:xfrm>
            <a:off x="154000" y="2487433"/>
            <a:ext cx="11263600" cy="3768000"/>
          </a:xfrm>
          <a:prstGeom prst="rect">
            <a:avLst/>
          </a:prstGeom>
        </p:spPr>
        <p:txBody>
          <a:bodyPr spcFirstLastPara="1" vert="horz" wrap="square" lIns="121900" tIns="121900" rIns="121900" bIns="121900" rtlCol="0" anchor="t" anchorCtr="0">
            <a:noAutofit/>
          </a:bodyPr>
          <a:lstStyle/>
          <a:p>
            <a:pPr marL="0" indent="0">
              <a:buNone/>
            </a:pPr>
            <a:r>
              <a:rPr lang="en" sz="1867"/>
              <a:t>1. What is the </a:t>
            </a:r>
            <a:r>
              <a:rPr lang="en" sz="1867">
                <a:solidFill>
                  <a:schemeClr val="lt1"/>
                </a:solidFill>
              </a:rPr>
              <a:t>Predicted Value</a:t>
            </a:r>
            <a:r>
              <a:rPr lang="en" sz="1867"/>
              <a:t> of L2 be if 3.5 was in the L1 column?</a:t>
            </a:r>
            <a:endParaRPr sz="1867"/>
          </a:p>
          <a:p>
            <a:pPr marL="0" indent="0">
              <a:spcBef>
                <a:spcPts val="2133"/>
              </a:spcBef>
              <a:buNone/>
            </a:pPr>
            <a:r>
              <a:rPr lang="en" sz="1867"/>
              <a:t>2. If the </a:t>
            </a:r>
            <a:r>
              <a:rPr lang="en" sz="1867">
                <a:solidFill>
                  <a:schemeClr val="accent5"/>
                </a:solidFill>
              </a:rPr>
              <a:t>Observed Value</a:t>
            </a:r>
            <a:r>
              <a:rPr lang="en" sz="1867"/>
              <a:t> was </a:t>
            </a:r>
            <a:r>
              <a:rPr lang="en" sz="1867">
                <a:solidFill>
                  <a:schemeClr val="accent5"/>
                </a:solidFill>
              </a:rPr>
              <a:t>4.15</a:t>
            </a:r>
            <a:r>
              <a:rPr lang="en" sz="1867"/>
              <a:t> what is the </a:t>
            </a:r>
            <a:r>
              <a:rPr lang="en" sz="1867">
                <a:solidFill>
                  <a:srgbClr val="FF9900"/>
                </a:solidFill>
              </a:rPr>
              <a:t>Residual</a:t>
            </a:r>
            <a:r>
              <a:rPr lang="en" sz="1867"/>
              <a:t> of that and the </a:t>
            </a:r>
            <a:r>
              <a:rPr lang="en" sz="1867">
                <a:solidFill>
                  <a:schemeClr val="lt1"/>
                </a:solidFill>
              </a:rPr>
              <a:t>Predicted Value</a:t>
            </a:r>
            <a:r>
              <a:rPr lang="en" sz="1867"/>
              <a:t> from the question above?</a:t>
            </a:r>
            <a:endParaRPr sz="1867"/>
          </a:p>
          <a:p>
            <a:pPr marL="0" indent="0">
              <a:spcBef>
                <a:spcPts val="2133"/>
              </a:spcBef>
              <a:buNone/>
            </a:pPr>
            <a:r>
              <a:rPr lang="en" sz="1867"/>
              <a:t>3. Match the Scatter Plot to the Residual Plot:</a:t>
            </a:r>
            <a:endParaRPr sz="1867"/>
          </a:p>
          <a:p>
            <a:pPr marL="0" indent="0">
              <a:spcBef>
                <a:spcPts val="2133"/>
              </a:spcBef>
              <a:spcAft>
                <a:spcPts val="2133"/>
              </a:spcAft>
              <a:buNone/>
            </a:pPr>
            <a:endParaRPr sz="1867"/>
          </a:p>
        </p:txBody>
      </p:sp>
      <p:pic>
        <p:nvPicPr>
          <p:cNvPr id="95" name="Google Shape;95;p17"/>
          <p:cNvPicPr preferRelativeResize="0"/>
          <p:nvPr/>
        </p:nvPicPr>
        <p:blipFill>
          <a:blip r:embed="rId3">
            <a:alphaModFix/>
          </a:blip>
          <a:stretch>
            <a:fillRect/>
          </a:stretch>
        </p:blipFill>
        <p:spPr>
          <a:xfrm>
            <a:off x="5269634" y="3954467"/>
            <a:ext cx="6922365" cy="2903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The 5-summary and how it affects histograms</a:t>
            </a:r>
            <a:endParaRPr/>
          </a:p>
        </p:txBody>
      </p:sp>
      <p:sp>
        <p:nvSpPr>
          <p:cNvPr id="69" name="Google Shape;69;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Min, Q1, Med, Q3, and Max are important data points for any study using any graph involving numbers. The min shows us the absolute bottom of the barrel of what can occur, theoretically, in the said study. It should be rare to see the min have a lot of frequency, like the max. Q1 is the exact data point where you reach bottom 25% of the data. The Med contains the average of the data and displays what, on average, should be </a:t>
            </a:r>
            <a:endParaRPr/>
          </a:p>
          <a:p>
            <a:pPr marL="0" indent="0">
              <a:spcBef>
                <a:spcPts val="2133"/>
              </a:spcBef>
              <a:spcAft>
                <a:spcPts val="2133"/>
              </a:spcAft>
              <a:buNone/>
            </a:pPr>
            <a:r>
              <a:rPr lang="en"/>
              <a:t>occurring or is occurring.</a:t>
            </a:r>
            <a:endParaRPr/>
          </a:p>
        </p:txBody>
      </p:sp>
      <p:pic>
        <p:nvPicPr>
          <p:cNvPr id="70" name="Google Shape;70;p15"/>
          <p:cNvPicPr preferRelativeResize="0"/>
          <p:nvPr/>
        </p:nvPicPr>
        <p:blipFill>
          <a:blip r:embed="rId3">
            <a:alphaModFix/>
          </a:blip>
          <a:stretch>
            <a:fillRect/>
          </a:stretch>
        </p:blipFill>
        <p:spPr>
          <a:xfrm>
            <a:off x="5975901" y="4046701"/>
            <a:ext cx="6216100" cy="2811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64200" y="224233"/>
            <a:ext cx="11263600" cy="2263200"/>
          </a:xfrm>
          <a:prstGeom prst="rect">
            <a:avLst/>
          </a:prstGeom>
        </p:spPr>
        <p:txBody>
          <a:bodyPr spcFirstLastPara="1" vert="horz" wrap="square" lIns="121900" tIns="121900" rIns="121900" bIns="121900" rtlCol="0" anchor="b" anchorCtr="0">
            <a:noAutofit/>
          </a:bodyPr>
          <a:lstStyle/>
          <a:p>
            <a:r>
              <a:rPr lang="en"/>
              <a:t>Answers </a:t>
            </a:r>
            <a:endParaRPr/>
          </a:p>
        </p:txBody>
      </p:sp>
      <p:sp>
        <p:nvSpPr>
          <p:cNvPr id="101" name="Google Shape;101;p18"/>
          <p:cNvSpPr txBox="1">
            <a:spLocks noGrp="1"/>
          </p:cNvSpPr>
          <p:nvPr>
            <p:ph type="body" idx="1"/>
          </p:nvPr>
        </p:nvSpPr>
        <p:spPr>
          <a:xfrm>
            <a:off x="154000" y="2487433"/>
            <a:ext cx="11263600" cy="3768000"/>
          </a:xfrm>
          <a:prstGeom prst="rect">
            <a:avLst/>
          </a:prstGeom>
        </p:spPr>
        <p:txBody>
          <a:bodyPr spcFirstLastPara="1" vert="horz" wrap="square" lIns="121900" tIns="121900" rIns="121900" bIns="121900" rtlCol="0" anchor="t" anchorCtr="0">
            <a:noAutofit/>
          </a:bodyPr>
          <a:lstStyle/>
          <a:p>
            <a:pPr marL="0" indent="0">
              <a:buNone/>
            </a:pPr>
            <a:r>
              <a:rPr lang="en" sz="1867"/>
              <a:t>1. </a:t>
            </a:r>
            <a:r>
              <a:rPr lang="en" sz="1867">
                <a:solidFill>
                  <a:schemeClr val="lt1"/>
                </a:solidFill>
              </a:rPr>
              <a:t>4.2652</a:t>
            </a:r>
            <a:endParaRPr sz="1867">
              <a:solidFill>
                <a:schemeClr val="lt1"/>
              </a:solidFill>
            </a:endParaRPr>
          </a:p>
          <a:p>
            <a:pPr marL="0" indent="0">
              <a:spcBef>
                <a:spcPts val="2133"/>
              </a:spcBef>
              <a:buNone/>
            </a:pPr>
            <a:r>
              <a:rPr lang="en" sz="1867"/>
              <a:t>2. L2 Residual -&gt; </a:t>
            </a:r>
            <a:r>
              <a:rPr lang="en" sz="1867">
                <a:solidFill>
                  <a:schemeClr val="accent5"/>
                </a:solidFill>
              </a:rPr>
              <a:t>4.15</a:t>
            </a:r>
            <a:r>
              <a:rPr lang="en" sz="1867"/>
              <a:t> - </a:t>
            </a:r>
            <a:r>
              <a:rPr lang="en" sz="1867">
                <a:solidFill>
                  <a:schemeClr val="lt1"/>
                </a:solidFill>
              </a:rPr>
              <a:t>4.2652</a:t>
            </a:r>
            <a:r>
              <a:rPr lang="en" sz="1867"/>
              <a:t> = </a:t>
            </a:r>
            <a:r>
              <a:rPr lang="en" sz="1867">
                <a:solidFill>
                  <a:srgbClr val="FF9900"/>
                </a:solidFill>
              </a:rPr>
              <a:t>(-)0.1152</a:t>
            </a:r>
            <a:endParaRPr sz="1867">
              <a:solidFill>
                <a:srgbClr val="FF9900"/>
              </a:solidFill>
            </a:endParaRPr>
          </a:p>
          <a:p>
            <a:pPr marL="0" indent="0">
              <a:spcBef>
                <a:spcPts val="2133"/>
              </a:spcBef>
              <a:buNone/>
            </a:pPr>
            <a:r>
              <a:rPr lang="en" sz="1867"/>
              <a:t>3. Scatter Plot I matches Residual Plot D	 										                                Scatter Plot II matches Residual Plot A												Scatter Plot III matches Residual Plot B												Scatter Plot IV matches Residual Plot C</a:t>
            </a:r>
            <a:endParaRPr sz="1867"/>
          </a:p>
          <a:p>
            <a:pPr marL="0" indent="0">
              <a:spcBef>
                <a:spcPts val="2133"/>
              </a:spcBef>
              <a:spcAft>
                <a:spcPts val="2133"/>
              </a:spcAft>
              <a:buNone/>
            </a:pPr>
            <a:endParaRPr sz="1867"/>
          </a:p>
        </p:txBody>
      </p:sp>
      <p:pic>
        <p:nvPicPr>
          <p:cNvPr id="102" name="Google Shape;102;p18"/>
          <p:cNvPicPr preferRelativeResize="0"/>
          <p:nvPr/>
        </p:nvPicPr>
        <p:blipFill>
          <a:blip r:embed="rId3">
            <a:alphaModFix/>
          </a:blip>
          <a:stretch>
            <a:fillRect/>
          </a:stretch>
        </p:blipFill>
        <p:spPr>
          <a:xfrm>
            <a:off x="5269634" y="3954467"/>
            <a:ext cx="6922365" cy="29035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128333" y="2169600"/>
            <a:ext cx="3935200" cy="2112400"/>
          </a:xfrm>
          <a:prstGeom prst="rect">
            <a:avLst/>
          </a:prstGeom>
        </p:spPr>
        <p:txBody>
          <a:bodyPr spcFirstLastPara="1" vert="horz" wrap="square" lIns="121900" tIns="121900" rIns="121900" bIns="121900" rtlCol="0" anchor="ctr" anchorCtr="0">
            <a:noAutofit/>
          </a:bodyPr>
          <a:lstStyle/>
          <a:p>
            <a:pPr>
              <a:spcBef>
                <a:spcPts val="0"/>
              </a:spcBef>
            </a:pPr>
            <a:r>
              <a:rPr lang="en"/>
              <a:t>Stats Recap</a:t>
            </a:r>
            <a:endParaRPr/>
          </a:p>
        </p:txBody>
      </p:sp>
      <p:sp>
        <p:nvSpPr>
          <p:cNvPr id="60" name="Google Shape;60;p13"/>
          <p:cNvSpPr txBox="1">
            <a:spLocks noGrp="1"/>
          </p:cNvSpPr>
          <p:nvPr>
            <p:ph type="subTitle" idx="1"/>
          </p:nvPr>
        </p:nvSpPr>
        <p:spPr>
          <a:xfrm>
            <a:off x="4128484" y="4355907"/>
            <a:ext cx="3935200" cy="935200"/>
          </a:xfrm>
          <a:prstGeom prst="rect">
            <a:avLst/>
          </a:prstGeom>
        </p:spPr>
        <p:txBody>
          <a:bodyPr spcFirstLastPara="1" vert="horz" wrap="square" lIns="121900" tIns="121900" rIns="121900" bIns="121900" rtlCol="0" anchor="b" anchorCtr="0">
            <a:noAutofit/>
          </a:bodyPr>
          <a:lstStyle/>
          <a:p>
            <a:pPr>
              <a:spcBef>
                <a:spcPts val="0"/>
              </a:spcBef>
            </a:pPr>
            <a:r>
              <a:rPr lang="en"/>
              <a:t>By: Grant Isom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lgn="ctr"/>
            <a:r>
              <a:rPr lang="en" sz="4000"/>
              <a:t>Frequency Table vs Relative Frequency Table</a:t>
            </a:r>
            <a:endParaRPr sz="4000"/>
          </a:p>
        </p:txBody>
      </p:sp>
      <p:sp>
        <p:nvSpPr>
          <p:cNvPr id="66" name="Google Shape;66;p14"/>
          <p:cNvSpPr txBox="1">
            <a:spLocks noGrp="1"/>
          </p:cNvSpPr>
          <p:nvPr>
            <p:ph type="body" idx="1"/>
          </p:nvPr>
        </p:nvSpPr>
        <p:spPr>
          <a:xfrm>
            <a:off x="415600" y="1536633"/>
            <a:ext cx="29032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a:solidFill>
                  <a:srgbClr val="000000"/>
                </a:solidFill>
              </a:rPr>
              <a:t>Frequency Table</a:t>
            </a:r>
            <a:endParaRPr>
              <a:solidFill>
                <a:srgbClr val="000000"/>
              </a:solidFill>
            </a:endParaRPr>
          </a:p>
          <a:p>
            <a:pPr marL="0" indent="0">
              <a:lnSpc>
                <a:spcPct val="100000"/>
              </a:lnSpc>
              <a:spcBef>
                <a:spcPts val="2133"/>
              </a:spcBef>
              <a:buNone/>
            </a:pPr>
            <a:r>
              <a:rPr lang="en">
                <a:solidFill>
                  <a:srgbClr val="000000"/>
                </a:solidFill>
                <a:highlight>
                  <a:srgbClr val="FFFFFF"/>
                </a:highlight>
              </a:rPr>
              <a:t>is a method of organizing data in a compact form by displaying a series of scores in ascending or descending order, together with their frequencies</a:t>
            </a:r>
            <a:endParaRPr>
              <a:solidFill>
                <a:srgbClr val="000000"/>
              </a:solidFill>
            </a:endParaRPr>
          </a:p>
          <a:p>
            <a:pPr marL="0" indent="0">
              <a:spcBef>
                <a:spcPts val="2133"/>
              </a:spcBef>
              <a:spcAft>
                <a:spcPts val="2133"/>
              </a:spcAft>
              <a:buNone/>
            </a:pPr>
            <a:endParaRPr/>
          </a:p>
        </p:txBody>
      </p:sp>
      <p:pic>
        <p:nvPicPr>
          <p:cNvPr id="67" name="Google Shape;67;p14"/>
          <p:cNvPicPr preferRelativeResize="0"/>
          <p:nvPr/>
        </p:nvPicPr>
        <p:blipFill>
          <a:blip r:embed="rId3">
            <a:alphaModFix/>
          </a:blip>
          <a:stretch>
            <a:fillRect/>
          </a:stretch>
        </p:blipFill>
        <p:spPr>
          <a:xfrm>
            <a:off x="3318867" y="1536634"/>
            <a:ext cx="5213567" cy="5165967"/>
          </a:xfrm>
          <a:prstGeom prst="rect">
            <a:avLst/>
          </a:prstGeom>
          <a:noFill/>
          <a:ln>
            <a:noFill/>
          </a:ln>
        </p:spPr>
      </p:pic>
      <p:sp>
        <p:nvSpPr>
          <p:cNvPr id="68" name="Google Shape;68;p14"/>
          <p:cNvSpPr txBox="1"/>
          <p:nvPr/>
        </p:nvSpPr>
        <p:spPr>
          <a:xfrm>
            <a:off x="8532500" y="1536667"/>
            <a:ext cx="3659600" cy="51660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Relative Frequency</a:t>
            </a:r>
            <a:endParaRPr sz="2400">
              <a:latin typeface="Lato"/>
              <a:ea typeface="Lato"/>
              <a:cs typeface="Lato"/>
              <a:sym typeface="Lato"/>
            </a:endParaRPr>
          </a:p>
          <a:p>
            <a:r>
              <a:rPr lang="en" sz="2400">
                <a:latin typeface="Lato"/>
                <a:ea typeface="Lato"/>
                <a:cs typeface="Lato"/>
                <a:sym typeface="Lato"/>
              </a:rPr>
              <a:t>Table</a:t>
            </a:r>
            <a:endParaRPr sz="2400">
              <a:latin typeface="Lato"/>
              <a:ea typeface="Lato"/>
              <a:cs typeface="Lato"/>
              <a:sym typeface="Lato"/>
            </a:endParaRPr>
          </a:p>
          <a:p>
            <a:r>
              <a:rPr lang="en" sz="2400">
                <a:highlight>
                  <a:srgbClr val="FFFFFF"/>
                </a:highlight>
                <a:latin typeface="Lato"/>
                <a:ea typeface="Lato"/>
                <a:cs typeface="Lato"/>
                <a:sym typeface="Lato"/>
              </a:rPr>
              <a:t>is a chart that shows the popularity or mode of a certain type of data based on the population sampled. When we look at relative frequency, we are looking at the number of times a specific event occurs compared to the total number of events</a:t>
            </a:r>
            <a:endParaRPr sz="2400">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lgn="ctr"/>
            <a:r>
              <a:rPr lang="en"/>
              <a:t>Categorical vs Quantitative Variables</a:t>
            </a:r>
            <a:endParaRPr/>
          </a:p>
        </p:txBody>
      </p:sp>
      <p:sp>
        <p:nvSpPr>
          <p:cNvPr id="74" name="Google Shape;74;p15"/>
          <p:cNvSpPr txBox="1">
            <a:spLocks noGrp="1"/>
          </p:cNvSpPr>
          <p:nvPr>
            <p:ph type="body" idx="1"/>
          </p:nvPr>
        </p:nvSpPr>
        <p:spPr>
          <a:xfrm>
            <a:off x="415600" y="1536633"/>
            <a:ext cx="5680400" cy="4555200"/>
          </a:xfrm>
          <a:prstGeom prst="rect">
            <a:avLst/>
          </a:prstGeom>
        </p:spPr>
        <p:txBody>
          <a:bodyPr spcFirstLastPara="1" vert="horz" wrap="square" lIns="121900" tIns="121900" rIns="121900" bIns="121900" rtlCol="0" anchor="t" anchorCtr="0">
            <a:noAutofit/>
          </a:bodyPr>
          <a:lstStyle/>
          <a:p>
            <a:pPr marL="0" indent="0" algn="ctr">
              <a:lnSpc>
                <a:spcPct val="100000"/>
              </a:lnSpc>
              <a:buNone/>
            </a:pPr>
            <a:r>
              <a:rPr lang="en">
                <a:solidFill>
                  <a:srgbClr val="000000"/>
                </a:solidFill>
              </a:rPr>
              <a:t>Categorical Variable</a:t>
            </a:r>
            <a:endParaRPr>
              <a:solidFill>
                <a:srgbClr val="000000"/>
              </a:solidFill>
            </a:endParaRPr>
          </a:p>
          <a:p>
            <a:pPr marL="0" indent="0">
              <a:lnSpc>
                <a:spcPct val="100000"/>
              </a:lnSpc>
              <a:spcBef>
                <a:spcPts val="2133"/>
              </a:spcBef>
              <a:buNone/>
            </a:pPr>
            <a:r>
              <a:rPr lang="en">
                <a:solidFill>
                  <a:srgbClr val="000000"/>
                </a:solidFill>
              </a:rPr>
              <a:t>Definition: Categorical Variables </a:t>
            </a:r>
            <a:r>
              <a:rPr lang="en">
                <a:solidFill>
                  <a:srgbClr val="000000"/>
                </a:solidFill>
                <a:highlight>
                  <a:srgbClr val="FFFFFF"/>
                </a:highlight>
              </a:rPr>
              <a:t>are descriptions of groups or things</a:t>
            </a:r>
            <a:endParaRPr>
              <a:solidFill>
                <a:srgbClr val="000000"/>
              </a:solidFill>
              <a:highlight>
                <a:srgbClr val="FFFFFF"/>
              </a:highlight>
            </a:endParaRPr>
          </a:p>
          <a:p>
            <a:pPr marL="0" indent="0">
              <a:lnSpc>
                <a:spcPct val="100000"/>
              </a:lnSpc>
              <a:spcBef>
                <a:spcPts val="2133"/>
              </a:spcBef>
              <a:buNone/>
            </a:pPr>
            <a:r>
              <a:rPr lang="en">
                <a:solidFill>
                  <a:srgbClr val="000000"/>
                </a:solidFill>
                <a:highlight>
                  <a:srgbClr val="FFFFFF"/>
                </a:highlight>
              </a:rPr>
              <a:t>Examples: </a:t>
            </a:r>
            <a:r>
              <a:rPr lang="en">
                <a:solidFill>
                  <a:srgbClr val="222222"/>
                </a:solidFill>
                <a:highlight>
                  <a:srgbClr val="FFFFFF"/>
                </a:highlight>
              </a:rPr>
              <a:t>race, sex, age group, and educational level.</a:t>
            </a:r>
            <a:endParaRPr>
              <a:solidFill>
                <a:srgbClr val="000000"/>
              </a:solidFill>
              <a:highlight>
                <a:srgbClr val="FFFFFF"/>
              </a:highlight>
            </a:endParaRPr>
          </a:p>
          <a:p>
            <a:pPr marL="0" indent="0" algn="ctr">
              <a:lnSpc>
                <a:spcPct val="100000"/>
              </a:lnSpc>
              <a:spcBef>
                <a:spcPts val="2133"/>
              </a:spcBef>
              <a:spcAft>
                <a:spcPts val="2133"/>
              </a:spcAft>
              <a:buNone/>
            </a:pPr>
            <a:endParaRPr>
              <a:solidFill>
                <a:srgbClr val="000000"/>
              </a:solidFill>
            </a:endParaRPr>
          </a:p>
        </p:txBody>
      </p:sp>
      <p:sp>
        <p:nvSpPr>
          <p:cNvPr id="75" name="Google Shape;75;p15"/>
          <p:cNvSpPr txBox="1"/>
          <p:nvPr/>
        </p:nvSpPr>
        <p:spPr>
          <a:xfrm>
            <a:off x="6096000" y="1536633"/>
            <a:ext cx="5970800" cy="3316400"/>
          </a:xfrm>
          <a:prstGeom prst="rect">
            <a:avLst/>
          </a:prstGeom>
          <a:noFill/>
          <a:ln>
            <a:noFill/>
          </a:ln>
        </p:spPr>
        <p:txBody>
          <a:bodyPr spcFirstLastPara="1" wrap="square" lIns="121900" tIns="121900" rIns="121900" bIns="121900" anchor="t" anchorCtr="0">
            <a:noAutofit/>
          </a:bodyPr>
          <a:lstStyle/>
          <a:p>
            <a:pPr algn="ctr"/>
            <a:r>
              <a:rPr lang="en" sz="2400">
                <a:latin typeface="Lato"/>
                <a:ea typeface="Lato"/>
                <a:cs typeface="Lato"/>
                <a:sym typeface="Lato"/>
              </a:rPr>
              <a:t>Quantitative Variable</a:t>
            </a:r>
            <a:endParaRPr sz="2400">
              <a:latin typeface="Lato"/>
              <a:ea typeface="Lato"/>
              <a:cs typeface="Lato"/>
              <a:sym typeface="Lato"/>
            </a:endParaRPr>
          </a:p>
          <a:p>
            <a:pPr algn="ctr"/>
            <a:endParaRPr sz="2400">
              <a:latin typeface="Lato"/>
              <a:ea typeface="Lato"/>
              <a:cs typeface="Lato"/>
              <a:sym typeface="Lato"/>
            </a:endParaRPr>
          </a:p>
          <a:p>
            <a:r>
              <a:rPr lang="en" sz="2400">
                <a:latin typeface="Lato"/>
                <a:ea typeface="Lato"/>
                <a:cs typeface="Lato"/>
                <a:sym typeface="Lato"/>
              </a:rPr>
              <a:t>Definition: </a:t>
            </a:r>
            <a:r>
              <a:rPr lang="en" sz="2400">
                <a:highlight>
                  <a:srgbClr val="FFFFFF"/>
                </a:highlight>
                <a:latin typeface="Lato"/>
                <a:ea typeface="Lato"/>
                <a:cs typeface="Lato"/>
                <a:sym typeface="Lato"/>
              </a:rPr>
              <a:t>Quantitative Variables are numerical variables</a:t>
            </a:r>
            <a:endParaRPr sz="2400">
              <a:highlight>
                <a:srgbClr val="FFFFFF"/>
              </a:highlight>
              <a:latin typeface="Lato"/>
              <a:ea typeface="Lato"/>
              <a:cs typeface="Lato"/>
              <a:sym typeface="Lato"/>
            </a:endParaRPr>
          </a:p>
          <a:p>
            <a:endParaRPr sz="2400">
              <a:highlight>
                <a:srgbClr val="FFFFFF"/>
              </a:highlight>
              <a:latin typeface="Lato"/>
              <a:ea typeface="Lato"/>
              <a:cs typeface="Lato"/>
              <a:sym typeface="Lato"/>
            </a:endParaRPr>
          </a:p>
          <a:p>
            <a:r>
              <a:rPr lang="en" sz="2400">
                <a:highlight>
                  <a:srgbClr val="FFFFFF"/>
                </a:highlight>
                <a:latin typeface="Lato"/>
                <a:ea typeface="Lato"/>
                <a:cs typeface="Lato"/>
                <a:sym typeface="Lato"/>
              </a:rPr>
              <a:t>Examples: </a:t>
            </a:r>
            <a:r>
              <a:rPr lang="en" sz="2400">
                <a:solidFill>
                  <a:srgbClr val="222222"/>
                </a:solidFill>
                <a:highlight>
                  <a:srgbClr val="FFFFFF"/>
                </a:highlight>
                <a:latin typeface="Lato"/>
                <a:ea typeface="Lato"/>
                <a:cs typeface="Lato"/>
                <a:sym typeface="Lato"/>
              </a:rPr>
              <a:t>your height, your shoe size, and your weight</a:t>
            </a:r>
            <a:endParaRPr sz="2400">
              <a:highlight>
                <a:srgbClr val="FFFFFF"/>
              </a:highlight>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lgn="ctr"/>
            <a:r>
              <a:rPr lang="en"/>
              <a:t>Area Principle </a:t>
            </a:r>
            <a:endParaRPr/>
          </a:p>
        </p:txBody>
      </p:sp>
      <p:sp>
        <p:nvSpPr>
          <p:cNvPr id="81" name="Google Shape;81;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solidFill>
                  <a:srgbClr val="000000"/>
                </a:solidFill>
              </a:rPr>
              <a:t>Definition: </a:t>
            </a:r>
            <a:r>
              <a:rPr lang="en">
                <a:solidFill>
                  <a:srgbClr val="000000"/>
                </a:solidFill>
                <a:highlight>
                  <a:srgbClr val="FFFFFF"/>
                </a:highlight>
              </a:rPr>
              <a:t>The area principle states that the area of a graph should equal the magnitude of the data it is representing. For a simple example, let's say you took three height measurements of 4 feet, 5 feet, and 6 feet.</a:t>
            </a:r>
            <a:endParaRPr>
              <a:solidFill>
                <a:srgbClr val="000000"/>
              </a:solidFill>
            </a:endParaRPr>
          </a:p>
        </p:txBody>
      </p:sp>
      <p:pic>
        <p:nvPicPr>
          <p:cNvPr id="82" name="Google Shape;82;p16"/>
          <p:cNvPicPr preferRelativeResize="0"/>
          <p:nvPr/>
        </p:nvPicPr>
        <p:blipFill>
          <a:blip r:embed="rId3">
            <a:alphaModFix/>
          </a:blip>
          <a:stretch>
            <a:fillRect/>
          </a:stretch>
        </p:blipFill>
        <p:spPr>
          <a:xfrm>
            <a:off x="2481267" y="2914201"/>
            <a:ext cx="7257333" cy="37973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lgn="ctr"/>
            <a:r>
              <a:rPr lang="en"/>
              <a:t>Correlation </a:t>
            </a:r>
            <a:r>
              <a:rPr lang="en" b="0">
                <a:solidFill>
                  <a:srgbClr val="000000"/>
                </a:solidFill>
                <a:highlight>
                  <a:srgbClr val="FFFFFF"/>
                </a:highlight>
              </a:rPr>
              <a:t>≠</a:t>
            </a:r>
            <a:r>
              <a:rPr lang="en" b="0">
                <a:highlight>
                  <a:srgbClr val="FFFFFF"/>
                </a:highlight>
              </a:rPr>
              <a:t> </a:t>
            </a:r>
            <a:r>
              <a:rPr lang="en"/>
              <a:t>Causation</a:t>
            </a:r>
            <a:endParaRPr/>
          </a:p>
        </p:txBody>
      </p:sp>
      <p:sp>
        <p:nvSpPr>
          <p:cNvPr id="88" name="Google Shape;88;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a:solidFill>
                  <a:srgbClr val="000000"/>
                </a:solidFill>
              </a:rPr>
              <a:t>Explanation: In Statistics when there is a strong </a:t>
            </a:r>
            <a:r>
              <a:rPr lang="en" i="1">
                <a:solidFill>
                  <a:srgbClr val="000000"/>
                </a:solidFill>
              </a:rPr>
              <a:t>correlation</a:t>
            </a:r>
            <a:r>
              <a:rPr lang="en">
                <a:solidFill>
                  <a:srgbClr val="000000"/>
                </a:solidFill>
              </a:rPr>
              <a:t>, it’s tempting to try to explain it by imagining that the predictor variable has </a:t>
            </a:r>
            <a:r>
              <a:rPr lang="en" i="1">
                <a:solidFill>
                  <a:srgbClr val="000000"/>
                </a:solidFill>
              </a:rPr>
              <a:t>caused</a:t>
            </a:r>
            <a:r>
              <a:rPr lang="en">
                <a:solidFill>
                  <a:srgbClr val="000000"/>
                </a:solidFill>
              </a:rPr>
              <a:t> the response to change.</a:t>
            </a:r>
            <a:endParaRPr>
              <a:solidFill>
                <a:srgbClr val="000000"/>
              </a:solidFill>
            </a:endParaRPr>
          </a:p>
          <a:p>
            <a:pPr marL="0" indent="0">
              <a:lnSpc>
                <a:spcPct val="100000"/>
              </a:lnSpc>
              <a:spcBef>
                <a:spcPts val="2133"/>
              </a:spcBef>
              <a:buNone/>
            </a:pPr>
            <a:r>
              <a:rPr lang="en">
                <a:solidFill>
                  <a:srgbClr val="000000"/>
                </a:solidFill>
              </a:rPr>
              <a:t>With the example of scatterplots, correlations never demonstrates causation.  At best, these statistical explanations can reveal an association between the variables. While some scatter plots do have associations there is also a high chance of overlooking a lurking variable within the graph.</a:t>
            </a:r>
            <a:endParaRPr>
              <a:solidFill>
                <a:srgbClr val="000000"/>
              </a:solidFill>
            </a:endParaRPr>
          </a:p>
          <a:p>
            <a:pPr marL="0" indent="0">
              <a:spcBef>
                <a:spcPts val="2133"/>
              </a:spcBef>
              <a:spcAft>
                <a:spcPts val="2133"/>
              </a:spcAft>
              <a:buNone/>
            </a:pPr>
            <a:endParaRPr>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15600" y="521800"/>
            <a:ext cx="11360800" cy="834800"/>
          </a:xfrm>
          <a:prstGeom prst="rect">
            <a:avLst/>
          </a:prstGeom>
        </p:spPr>
        <p:txBody>
          <a:bodyPr spcFirstLastPara="1" vert="horz" wrap="square" lIns="121900" tIns="121900" rIns="121900" bIns="121900" rtlCol="0" anchor="t" anchorCtr="0">
            <a:noAutofit/>
          </a:bodyPr>
          <a:lstStyle/>
          <a:p>
            <a:pPr algn="ctr"/>
            <a:r>
              <a:rPr lang="en"/>
              <a:t>Mini Quiz</a:t>
            </a:r>
            <a:endParaRPr/>
          </a:p>
        </p:txBody>
      </p:sp>
      <p:sp>
        <p:nvSpPr>
          <p:cNvPr id="94" name="Google Shape;94;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Clr>
                <a:srgbClr val="000000"/>
              </a:buClr>
              <a:buAutoNum type="arabicPeriod"/>
            </a:pPr>
            <a:r>
              <a:rPr lang="en">
                <a:solidFill>
                  <a:srgbClr val="000000"/>
                </a:solidFill>
              </a:rPr>
              <a:t>Is Religion an example of Categorical data?</a:t>
            </a:r>
            <a:endParaRPr>
              <a:solidFill>
                <a:srgbClr val="000000"/>
              </a:solidFill>
            </a:endParaRPr>
          </a:p>
          <a:p>
            <a:pPr>
              <a:buClr>
                <a:srgbClr val="000000"/>
              </a:buClr>
              <a:buAutoNum type="arabicPeriod"/>
            </a:pPr>
            <a:r>
              <a:rPr lang="en">
                <a:solidFill>
                  <a:srgbClr val="000000"/>
                </a:solidFill>
              </a:rPr>
              <a:t>If a basketball team has won 6 out of 9 games what is the frequency and relative frequency?</a:t>
            </a:r>
            <a:endParaRPr>
              <a:solidFill>
                <a:srgbClr val="000000"/>
              </a:solidFill>
            </a:endParaRPr>
          </a:p>
          <a:p>
            <a:pPr>
              <a:buClr>
                <a:srgbClr val="000000"/>
              </a:buClr>
              <a:buAutoNum type="arabicPeriod"/>
            </a:pPr>
            <a:r>
              <a:rPr lang="en">
                <a:solidFill>
                  <a:srgbClr val="000000"/>
                </a:solidFill>
              </a:rPr>
              <a:t>Does this pie chart correctly show area principle?</a:t>
            </a:r>
            <a:endParaRPr>
              <a:solidFill>
                <a:srgbClr val="000000"/>
              </a:solidFill>
            </a:endParaRPr>
          </a:p>
          <a:p>
            <a:pPr>
              <a:buClr>
                <a:srgbClr val="000000"/>
              </a:buClr>
              <a:buAutoNum type="arabicPeriod"/>
            </a:pPr>
            <a:r>
              <a:rPr lang="en">
                <a:solidFill>
                  <a:srgbClr val="000000"/>
                </a:solidFill>
              </a:rPr>
              <a:t>Why cant Correlation equal Causation?  </a:t>
            </a:r>
            <a:endParaRPr>
              <a:solidFill>
                <a:srgbClr val="000000"/>
              </a:solidFill>
            </a:endParaRPr>
          </a:p>
          <a:p>
            <a:pPr>
              <a:buClr>
                <a:srgbClr val="000000"/>
              </a:buClr>
              <a:buAutoNum type="arabicPeriod"/>
            </a:pPr>
            <a:r>
              <a:rPr lang="en">
                <a:solidFill>
                  <a:srgbClr val="000000"/>
                </a:solidFill>
              </a:rPr>
              <a:t>What is the impact of a lurking variable?</a:t>
            </a:r>
            <a:endParaRPr>
              <a:solidFill>
                <a:srgbClr val="000000"/>
              </a:solidFill>
            </a:endParaRPr>
          </a:p>
        </p:txBody>
      </p:sp>
      <p:pic>
        <p:nvPicPr>
          <p:cNvPr id="95" name="Google Shape;95;p18"/>
          <p:cNvPicPr preferRelativeResize="0"/>
          <p:nvPr/>
        </p:nvPicPr>
        <p:blipFill>
          <a:blip r:embed="rId3">
            <a:alphaModFix/>
          </a:blip>
          <a:stretch>
            <a:fillRect/>
          </a:stretch>
        </p:blipFill>
        <p:spPr>
          <a:xfrm>
            <a:off x="7724601" y="3237334"/>
            <a:ext cx="4132868" cy="3412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1098667" y="2151751"/>
            <a:ext cx="5674000" cy="2497200"/>
          </a:xfrm>
          <a:prstGeom prst="rect">
            <a:avLst/>
          </a:prstGeom>
        </p:spPr>
        <p:txBody>
          <a:bodyPr spcFirstLastPara="1" vert="horz" wrap="square" lIns="121900" tIns="121900" rIns="121900" bIns="121900" rtlCol="0" anchor="ctr" anchorCtr="0">
            <a:noAutofit/>
          </a:bodyPr>
          <a:lstStyle/>
          <a:p>
            <a:pPr algn="l">
              <a:spcBef>
                <a:spcPts val="0"/>
              </a:spcBef>
            </a:pPr>
            <a:r>
              <a:rPr lang="en" sz="6400"/>
              <a:t>The Five W’s</a:t>
            </a:r>
            <a:endParaRPr sz="6400"/>
          </a:p>
        </p:txBody>
      </p:sp>
      <p:sp>
        <p:nvSpPr>
          <p:cNvPr id="278" name="Google Shape;278;p13"/>
          <p:cNvSpPr txBox="1">
            <a:spLocks noGrp="1"/>
          </p:cNvSpPr>
          <p:nvPr>
            <p:ph type="subTitle" idx="1"/>
          </p:nvPr>
        </p:nvSpPr>
        <p:spPr>
          <a:xfrm>
            <a:off x="1098667" y="4795067"/>
            <a:ext cx="5674000" cy="927200"/>
          </a:xfrm>
          <a:prstGeom prst="rect">
            <a:avLst/>
          </a:prstGeom>
        </p:spPr>
        <p:txBody>
          <a:bodyPr spcFirstLastPara="1" vert="horz" wrap="square" lIns="121900" tIns="121900" rIns="121900" bIns="121900" rtlCol="0" anchor="t" anchorCtr="0">
            <a:noAutofit/>
          </a:bodyPr>
          <a:lstStyle/>
          <a:p>
            <a:pPr algn="l">
              <a:spcBef>
                <a:spcPts val="0"/>
              </a:spcBef>
            </a:pPr>
            <a:r>
              <a:rPr lang="en"/>
              <a:t>By. Emily Galbreath</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719733" y="293567"/>
            <a:ext cx="2129600" cy="1044000"/>
          </a:xfrm>
          <a:prstGeom prst="rect">
            <a:avLst/>
          </a:prstGeom>
        </p:spPr>
        <p:txBody>
          <a:bodyPr spcFirstLastPara="1" vert="horz" wrap="square" lIns="121900" tIns="121900" rIns="121900" bIns="121900" rtlCol="0" anchor="t" anchorCtr="0">
            <a:noAutofit/>
          </a:bodyPr>
          <a:lstStyle/>
          <a:p>
            <a:r>
              <a:rPr lang="en" sz="6400"/>
              <a:t>Who</a:t>
            </a:r>
            <a:endParaRPr sz="6400"/>
          </a:p>
        </p:txBody>
      </p:sp>
      <p:sp>
        <p:nvSpPr>
          <p:cNvPr id="284" name="Google Shape;284;p14"/>
          <p:cNvSpPr txBox="1">
            <a:spLocks noGrp="1"/>
          </p:cNvSpPr>
          <p:nvPr>
            <p:ph type="body" idx="1"/>
          </p:nvPr>
        </p:nvSpPr>
        <p:spPr>
          <a:xfrm>
            <a:off x="1719733" y="1337567"/>
            <a:ext cx="9374000" cy="4013200"/>
          </a:xfrm>
          <a:prstGeom prst="rect">
            <a:avLst/>
          </a:prstGeom>
        </p:spPr>
        <p:txBody>
          <a:bodyPr spcFirstLastPara="1" vert="horz" wrap="square" lIns="121900" tIns="121900" rIns="121900" bIns="121900" rtlCol="0" anchor="t" anchorCtr="0">
            <a:noAutofit/>
          </a:bodyPr>
          <a:lstStyle/>
          <a:p>
            <a:pPr indent="-507987">
              <a:buSzPts val="2400"/>
              <a:buFont typeface="Times New Roman"/>
              <a:buChar char="●"/>
            </a:pPr>
            <a:r>
              <a:rPr lang="en" sz="3200">
                <a:latin typeface="Times New Roman"/>
                <a:ea typeface="Times New Roman"/>
                <a:cs typeface="Times New Roman"/>
                <a:sym typeface="Times New Roman"/>
              </a:rPr>
              <a:t>The rows of a data table are individual cases about </a:t>
            </a:r>
            <a:r>
              <a:rPr lang="en" sz="3200" i="1">
                <a:latin typeface="Times New Roman"/>
                <a:ea typeface="Times New Roman"/>
                <a:cs typeface="Times New Roman"/>
                <a:sym typeface="Times New Roman"/>
              </a:rPr>
              <a:t>Whom</a:t>
            </a:r>
            <a:endParaRPr sz="3200">
              <a:latin typeface="Times New Roman"/>
              <a:ea typeface="Times New Roman"/>
              <a:cs typeface="Times New Roman"/>
              <a:sym typeface="Times New Roman"/>
            </a:endParaRPr>
          </a:p>
          <a:p>
            <a:pPr lvl="1" indent="-507987">
              <a:spcBef>
                <a:spcPts val="0"/>
              </a:spcBef>
              <a:buSzPts val="2400"/>
              <a:buFont typeface="Times New Roman"/>
              <a:buChar char="○"/>
            </a:pPr>
            <a:r>
              <a:rPr lang="en" sz="3200">
                <a:latin typeface="Times New Roman"/>
                <a:ea typeface="Times New Roman"/>
                <a:cs typeface="Times New Roman"/>
                <a:sym typeface="Times New Roman"/>
              </a:rPr>
              <a:t>Respondents, subjects, participants, experimental units</a:t>
            </a:r>
            <a:endParaRPr sz="3200">
              <a:latin typeface="Times New Roman"/>
              <a:ea typeface="Times New Roman"/>
              <a:cs typeface="Times New Roman"/>
              <a:sym typeface="Times New Roman"/>
            </a:endParaRPr>
          </a:p>
          <a:p>
            <a:pPr indent="-507987">
              <a:buSzPts val="2400"/>
              <a:buFont typeface="Times New Roman"/>
              <a:buChar char="●"/>
            </a:pPr>
            <a:r>
              <a:rPr lang="en" sz="3200">
                <a:latin typeface="Times New Roman"/>
                <a:ea typeface="Times New Roman"/>
                <a:cs typeface="Times New Roman"/>
                <a:sym typeface="Times New Roman"/>
              </a:rPr>
              <a:t>Often, a sample is collected from some larger population that is trying to be understood</a:t>
            </a:r>
            <a:endParaRPr sz="3200">
              <a:latin typeface="Times New Roman"/>
              <a:ea typeface="Times New Roman"/>
              <a:cs typeface="Times New Roman"/>
              <a:sym typeface="Times New Roman"/>
            </a:endParaRPr>
          </a:p>
          <a:p>
            <a:pPr indent="-507987">
              <a:buSzPts val="2400"/>
              <a:buFont typeface="Times New Roman"/>
              <a:buChar char="●"/>
            </a:pPr>
            <a:r>
              <a:rPr lang="en" sz="3200" b="1">
                <a:latin typeface="Times New Roman"/>
                <a:ea typeface="Times New Roman"/>
                <a:cs typeface="Times New Roman"/>
                <a:sym typeface="Times New Roman"/>
              </a:rPr>
              <a:t>If data doesn’t have a </a:t>
            </a:r>
            <a:r>
              <a:rPr lang="en" sz="3200" b="1" i="1">
                <a:latin typeface="Times New Roman"/>
                <a:ea typeface="Times New Roman"/>
                <a:cs typeface="Times New Roman"/>
                <a:sym typeface="Times New Roman"/>
              </a:rPr>
              <a:t>who</a:t>
            </a:r>
            <a:r>
              <a:rPr lang="en" sz="3200" b="1">
                <a:latin typeface="Times New Roman"/>
                <a:ea typeface="Times New Roman"/>
                <a:cs typeface="Times New Roman"/>
                <a:sym typeface="Times New Roman"/>
              </a:rPr>
              <a:t> the values are measured on, then the values are meaningless</a:t>
            </a:r>
            <a:endParaRPr sz="3200">
              <a:latin typeface="Times New Roman"/>
              <a:ea typeface="Times New Roman"/>
              <a:cs typeface="Times New Roman"/>
              <a:sym typeface="Times New Roman"/>
            </a:endParaRPr>
          </a:p>
          <a:p>
            <a:pPr lvl="1" indent="-507987">
              <a:spcBef>
                <a:spcPts val="0"/>
              </a:spcBef>
              <a:buSzPts val="2400"/>
              <a:buFont typeface="Times New Roman"/>
              <a:buChar char="○"/>
            </a:pPr>
            <a:r>
              <a:rPr lang="en" sz="3200">
                <a:latin typeface="Times New Roman"/>
                <a:ea typeface="Times New Roman"/>
                <a:cs typeface="Times New Roman"/>
                <a:sym typeface="Times New Roman"/>
              </a:rPr>
              <a:t>Ex: People age 17, freshmen at GLHS</a:t>
            </a:r>
            <a:endParaRPr sz="32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738400" y="368333"/>
            <a:ext cx="2372800" cy="1118800"/>
          </a:xfrm>
          <a:prstGeom prst="rect">
            <a:avLst/>
          </a:prstGeom>
        </p:spPr>
        <p:txBody>
          <a:bodyPr spcFirstLastPara="1" vert="horz" wrap="square" lIns="121900" tIns="121900" rIns="121900" bIns="121900" rtlCol="0" anchor="t" anchorCtr="0">
            <a:noAutofit/>
          </a:bodyPr>
          <a:lstStyle/>
          <a:p>
            <a:r>
              <a:rPr lang="en" sz="6400"/>
              <a:t>What</a:t>
            </a:r>
            <a:endParaRPr sz="6400"/>
          </a:p>
        </p:txBody>
      </p:sp>
      <p:sp>
        <p:nvSpPr>
          <p:cNvPr id="290" name="Google Shape;290;p15"/>
          <p:cNvSpPr txBox="1">
            <a:spLocks noGrp="1"/>
          </p:cNvSpPr>
          <p:nvPr>
            <p:ph type="body" idx="1"/>
          </p:nvPr>
        </p:nvSpPr>
        <p:spPr>
          <a:xfrm>
            <a:off x="1738400" y="1487133"/>
            <a:ext cx="9374000" cy="4032000"/>
          </a:xfrm>
          <a:prstGeom prst="rect">
            <a:avLst/>
          </a:prstGeom>
        </p:spPr>
        <p:txBody>
          <a:bodyPr spcFirstLastPara="1" vert="horz" wrap="square" lIns="121900" tIns="121900" rIns="121900" bIns="121900" rtlCol="0" anchor="t" anchorCtr="0">
            <a:noAutofit/>
          </a:bodyPr>
          <a:lstStyle/>
          <a:p>
            <a:pPr indent="-507987">
              <a:buSzPts val="2400"/>
              <a:buFont typeface="Times New Roman"/>
              <a:buChar char="●"/>
            </a:pPr>
            <a:r>
              <a:rPr lang="en" sz="3200">
                <a:latin typeface="Times New Roman"/>
                <a:ea typeface="Times New Roman"/>
                <a:cs typeface="Times New Roman"/>
                <a:sym typeface="Times New Roman"/>
              </a:rPr>
              <a:t>The characteristics recorded about each individual are called variables</a:t>
            </a:r>
            <a:endParaRPr sz="3200">
              <a:latin typeface="Times New Roman"/>
              <a:ea typeface="Times New Roman"/>
              <a:cs typeface="Times New Roman"/>
              <a:sym typeface="Times New Roman"/>
            </a:endParaRPr>
          </a:p>
          <a:p>
            <a:pPr lvl="1" indent="-507987">
              <a:spcBef>
                <a:spcPts val="0"/>
              </a:spcBef>
              <a:buSzPts val="2400"/>
              <a:buFont typeface="Times New Roman"/>
              <a:buChar char="○"/>
            </a:pPr>
            <a:r>
              <a:rPr lang="en" sz="3200">
                <a:latin typeface="Times New Roman"/>
                <a:ea typeface="Times New Roman"/>
                <a:cs typeface="Times New Roman"/>
                <a:sym typeface="Times New Roman"/>
              </a:rPr>
              <a:t>Categorical or Quantitative</a:t>
            </a:r>
            <a:endParaRPr sz="3200">
              <a:latin typeface="Times New Roman"/>
              <a:ea typeface="Times New Roman"/>
              <a:cs typeface="Times New Roman"/>
              <a:sym typeface="Times New Roman"/>
            </a:endParaRPr>
          </a:p>
          <a:p>
            <a:pPr indent="-507987">
              <a:buSzPts val="2400"/>
              <a:buFont typeface="Times New Roman"/>
              <a:buChar char="●"/>
            </a:pPr>
            <a:r>
              <a:rPr lang="en" sz="3200">
                <a:latin typeface="Times New Roman"/>
                <a:ea typeface="Times New Roman"/>
                <a:cs typeface="Times New Roman"/>
                <a:sym typeface="Times New Roman"/>
              </a:rPr>
              <a:t>The variables should mention </a:t>
            </a:r>
            <a:r>
              <a:rPr lang="en" sz="3200" i="1">
                <a:latin typeface="Times New Roman"/>
                <a:ea typeface="Times New Roman"/>
                <a:cs typeface="Times New Roman"/>
                <a:sym typeface="Times New Roman"/>
              </a:rPr>
              <a:t>what</a:t>
            </a:r>
            <a:r>
              <a:rPr lang="en" sz="3200">
                <a:latin typeface="Times New Roman"/>
                <a:ea typeface="Times New Roman"/>
                <a:cs typeface="Times New Roman"/>
                <a:sym typeface="Times New Roman"/>
              </a:rPr>
              <a:t> has been measured</a:t>
            </a:r>
            <a:endParaRPr sz="3200">
              <a:latin typeface="Times New Roman"/>
              <a:ea typeface="Times New Roman"/>
              <a:cs typeface="Times New Roman"/>
              <a:sym typeface="Times New Roman"/>
            </a:endParaRPr>
          </a:p>
          <a:p>
            <a:pPr indent="-507987">
              <a:buSzPts val="2400"/>
              <a:buFont typeface="Times New Roman"/>
              <a:buChar char="●"/>
            </a:pPr>
            <a:r>
              <a:rPr lang="en" sz="3200" b="1">
                <a:latin typeface="Times New Roman"/>
                <a:ea typeface="Times New Roman"/>
                <a:cs typeface="Times New Roman"/>
                <a:sym typeface="Times New Roman"/>
              </a:rPr>
              <a:t>If we don’t know </a:t>
            </a:r>
            <a:r>
              <a:rPr lang="en" sz="3200" b="1" i="1">
                <a:latin typeface="Times New Roman"/>
                <a:ea typeface="Times New Roman"/>
                <a:cs typeface="Times New Roman"/>
                <a:sym typeface="Times New Roman"/>
              </a:rPr>
              <a:t>what</a:t>
            </a:r>
            <a:r>
              <a:rPr lang="en" sz="3200" b="1">
                <a:latin typeface="Times New Roman"/>
                <a:ea typeface="Times New Roman"/>
                <a:cs typeface="Times New Roman"/>
                <a:sym typeface="Times New Roman"/>
              </a:rPr>
              <a:t> values are measured, the values are meaningless.</a:t>
            </a:r>
            <a:endParaRPr sz="3200" b="1">
              <a:latin typeface="Times New Roman"/>
              <a:ea typeface="Times New Roman"/>
              <a:cs typeface="Times New Roman"/>
              <a:sym typeface="Times New Roman"/>
            </a:endParaRPr>
          </a:p>
          <a:p>
            <a:pPr lvl="1" indent="-507987">
              <a:spcBef>
                <a:spcPts val="0"/>
              </a:spcBef>
              <a:buSzPts val="2400"/>
              <a:buFont typeface="Times New Roman"/>
              <a:buChar char="○"/>
            </a:pPr>
            <a:r>
              <a:rPr lang="en" sz="3200">
                <a:latin typeface="Times New Roman"/>
                <a:ea typeface="Times New Roman"/>
                <a:cs typeface="Times New Roman"/>
                <a:sym typeface="Times New Roman"/>
              </a:rPr>
              <a:t>Ex: Number of dogs owned, names</a:t>
            </a:r>
            <a:endParaRPr sz="32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5-num sum cont.</a:t>
            </a:r>
            <a:endParaRPr/>
          </a:p>
        </p:txBody>
      </p:sp>
      <p:sp>
        <p:nvSpPr>
          <p:cNvPr id="76" name="Google Shape;76;p16"/>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The Q3 is the exact point where you reach the top 25% of the data, and the max is the very top data point of the data, and theoretically should show the absolute largest amount that can occur in the said study.</a:t>
            </a:r>
            <a:endParaRPr/>
          </a:p>
          <a:p>
            <a:pPr marL="0" indent="0">
              <a:spcBef>
                <a:spcPts val="2133"/>
              </a:spcBef>
              <a:buNone/>
            </a:pPr>
            <a:endParaRPr/>
          </a:p>
          <a:p>
            <a:pPr marL="0" indent="0">
              <a:spcBef>
                <a:spcPts val="2133"/>
              </a:spcBef>
              <a:spcAft>
                <a:spcPts val="2133"/>
              </a:spcAft>
              <a:buNone/>
            </a:pPr>
            <a:r>
              <a:rPr lang="en"/>
              <a:t>No applicable image here so here's this.</a:t>
            </a:r>
            <a:endParaRPr/>
          </a:p>
        </p:txBody>
      </p:sp>
      <p:pic>
        <p:nvPicPr>
          <p:cNvPr id="77" name="Google Shape;77;p16"/>
          <p:cNvPicPr preferRelativeResize="0"/>
          <p:nvPr/>
        </p:nvPicPr>
        <p:blipFill>
          <a:blip r:embed="rId3">
            <a:alphaModFix/>
          </a:blip>
          <a:stretch>
            <a:fillRect/>
          </a:stretch>
        </p:blipFill>
        <p:spPr>
          <a:xfrm>
            <a:off x="8071670" y="2873134"/>
            <a:ext cx="4120333" cy="40475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1738400" y="798100"/>
            <a:ext cx="9374000" cy="1332400"/>
          </a:xfrm>
          <a:prstGeom prst="rect">
            <a:avLst/>
          </a:prstGeom>
        </p:spPr>
        <p:txBody>
          <a:bodyPr spcFirstLastPara="1" vert="horz" wrap="square" lIns="121900" tIns="121900" rIns="121900" bIns="121900" rtlCol="0" anchor="t" anchorCtr="0">
            <a:noAutofit/>
          </a:bodyPr>
          <a:lstStyle/>
          <a:p>
            <a:r>
              <a:rPr lang="en" sz="6400"/>
              <a:t>Where</a:t>
            </a:r>
            <a:endParaRPr sz="6400"/>
          </a:p>
        </p:txBody>
      </p:sp>
      <p:sp>
        <p:nvSpPr>
          <p:cNvPr id="296" name="Google Shape;296;p16"/>
          <p:cNvSpPr txBox="1">
            <a:spLocks noGrp="1"/>
          </p:cNvSpPr>
          <p:nvPr>
            <p:ph type="body" idx="1"/>
          </p:nvPr>
        </p:nvSpPr>
        <p:spPr>
          <a:xfrm>
            <a:off x="1738400" y="2130500"/>
            <a:ext cx="9374000" cy="3388800"/>
          </a:xfrm>
          <a:prstGeom prst="rect">
            <a:avLst/>
          </a:prstGeom>
        </p:spPr>
        <p:txBody>
          <a:bodyPr spcFirstLastPara="1" vert="horz" wrap="square" lIns="121900" tIns="121900" rIns="121900" bIns="121900" rtlCol="0" anchor="t" anchorCtr="0">
            <a:noAutofit/>
          </a:bodyPr>
          <a:lstStyle/>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Helps give us information about the context</a:t>
            </a:r>
            <a:endParaRPr sz="3200">
              <a:solidFill>
                <a:srgbClr val="000000"/>
              </a:solidFill>
              <a:latin typeface="Times New Roman"/>
              <a:ea typeface="Times New Roman"/>
              <a:cs typeface="Times New Roman"/>
              <a:sym typeface="Times New Roman"/>
            </a:endParaRPr>
          </a:p>
          <a:p>
            <a:pPr indent="-507987">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Different parts of the world, or nation, are going to think and believe different things about a topic, so the </a:t>
            </a:r>
            <a:r>
              <a:rPr lang="en" sz="3200" i="1">
                <a:solidFill>
                  <a:srgbClr val="000000"/>
                </a:solidFill>
                <a:latin typeface="Times New Roman"/>
                <a:ea typeface="Times New Roman"/>
                <a:cs typeface="Times New Roman"/>
                <a:sym typeface="Times New Roman"/>
              </a:rPr>
              <a:t>where</a:t>
            </a:r>
            <a:r>
              <a:rPr lang="en" sz="3200">
                <a:solidFill>
                  <a:srgbClr val="000000"/>
                </a:solidFill>
                <a:latin typeface="Times New Roman"/>
                <a:ea typeface="Times New Roman"/>
                <a:cs typeface="Times New Roman"/>
                <a:sym typeface="Times New Roman"/>
              </a:rPr>
              <a:t> gives people information on what the things involved are like.</a:t>
            </a:r>
            <a:endParaRPr sz="3200">
              <a:solidFill>
                <a:srgbClr val="000000"/>
              </a:solidFill>
              <a:latin typeface="Times New Roman"/>
              <a:ea typeface="Times New Roman"/>
              <a:cs typeface="Times New Roman"/>
              <a:sym typeface="Times New Roman"/>
            </a:endParaRPr>
          </a:p>
          <a:p>
            <a:pPr marL="1828754" lvl="1" indent="-507987">
              <a:spcBef>
                <a:spcPts val="0"/>
              </a:spcBef>
              <a:buClr>
                <a:srgbClr val="000000"/>
              </a:buClr>
              <a:buSzPts val="2400"/>
              <a:buFont typeface="Times New Roman"/>
              <a:buChar char="○"/>
            </a:pPr>
            <a:r>
              <a:rPr lang="en" sz="3200">
                <a:solidFill>
                  <a:srgbClr val="000000"/>
                </a:solidFill>
                <a:latin typeface="Times New Roman"/>
                <a:ea typeface="Times New Roman"/>
                <a:cs typeface="Times New Roman"/>
                <a:sym typeface="Times New Roman"/>
              </a:rPr>
              <a:t>Ex: America, Asia, West coast, East coast</a:t>
            </a:r>
            <a:endParaRPr sz="3200">
              <a:solidFill>
                <a:srgbClr val="000000"/>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738400" y="798100"/>
            <a:ext cx="9374000" cy="1332400"/>
          </a:xfrm>
          <a:prstGeom prst="rect">
            <a:avLst/>
          </a:prstGeom>
        </p:spPr>
        <p:txBody>
          <a:bodyPr spcFirstLastPara="1" vert="horz" wrap="square" lIns="121900" tIns="121900" rIns="121900" bIns="121900" rtlCol="0" anchor="t" anchorCtr="0">
            <a:noAutofit/>
          </a:bodyPr>
          <a:lstStyle/>
          <a:p>
            <a:r>
              <a:rPr lang="en" sz="6400"/>
              <a:t>Why</a:t>
            </a:r>
            <a:endParaRPr sz="6400"/>
          </a:p>
        </p:txBody>
      </p:sp>
      <p:sp>
        <p:nvSpPr>
          <p:cNvPr id="302" name="Google Shape;302;p17"/>
          <p:cNvSpPr txBox="1">
            <a:spLocks noGrp="1"/>
          </p:cNvSpPr>
          <p:nvPr>
            <p:ph type="body" idx="1"/>
          </p:nvPr>
        </p:nvSpPr>
        <p:spPr>
          <a:xfrm>
            <a:off x="1738400" y="2130500"/>
            <a:ext cx="9374000" cy="3388800"/>
          </a:xfrm>
          <a:prstGeom prst="rect">
            <a:avLst/>
          </a:prstGeom>
        </p:spPr>
        <p:txBody>
          <a:bodyPr spcFirstLastPara="1" vert="horz" wrap="square" lIns="121900" tIns="121900" rIns="121900" bIns="121900" rtlCol="0" anchor="t" anchorCtr="0">
            <a:noAutofit/>
          </a:bodyPr>
          <a:lstStyle/>
          <a:p>
            <a:pPr indent="-507987">
              <a:buClr>
                <a:srgbClr val="000000"/>
              </a:buClr>
              <a:buSzPts val="2400"/>
            </a:pPr>
            <a:r>
              <a:rPr lang="en" sz="3200">
                <a:solidFill>
                  <a:srgbClr val="000000"/>
                </a:solidFill>
              </a:rPr>
              <a:t>Why reveals the most about our data, since it also gives insight into the Who, What, and How of the data</a:t>
            </a:r>
            <a:endParaRPr sz="3200">
              <a:solidFill>
                <a:srgbClr val="000000"/>
              </a:solidFill>
            </a:endParaRPr>
          </a:p>
          <a:p>
            <a:pPr indent="-507987">
              <a:buClr>
                <a:srgbClr val="000000"/>
              </a:buClr>
              <a:buSzPts val="2400"/>
            </a:pPr>
            <a:r>
              <a:rPr lang="en" sz="3200">
                <a:solidFill>
                  <a:srgbClr val="000000"/>
                </a:solidFill>
                <a:latin typeface="Arial"/>
                <a:ea typeface="Arial"/>
                <a:cs typeface="Arial"/>
                <a:sym typeface="Arial"/>
              </a:rPr>
              <a:t>This is the reason why the statistics of a topic were calculated, and show people the purpose of the information.</a:t>
            </a:r>
            <a:endParaRPr sz="32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738400" y="798100"/>
            <a:ext cx="9374000" cy="1332400"/>
          </a:xfrm>
          <a:prstGeom prst="rect">
            <a:avLst/>
          </a:prstGeom>
        </p:spPr>
        <p:txBody>
          <a:bodyPr spcFirstLastPara="1" vert="horz" wrap="square" lIns="121900" tIns="121900" rIns="121900" bIns="121900" rtlCol="0" anchor="t" anchorCtr="0">
            <a:noAutofit/>
          </a:bodyPr>
          <a:lstStyle/>
          <a:p>
            <a:r>
              <a:rPr lang="en" sz="6400"/>
              <a:t>When </a:t>
            </a:r>
            <a:endParaRPr sz="6400"/>
          </a:p>
        </p:txBody>
      </p:sp>
      <p:sp>
        <p:nvSpPr>
          <p:cNvPr id="308" name="Google Shape;308;p18"/>
          <p:cNvSpPr txBox="1">
            <a:spLocks noGrp="1"/>
          </p:cNvSpPr>
          <p:nvPr>
            <p:ph type="body" idx="1"/>
          </p:nvPr>
        </p:nvSpPr>
        <p:spPr>
          <a:xfrm>
            <a:off x="1738400" y="2653400"/>
            <a:ext cx="9374000" cy="3388800"/>
          </a:xfrm>
          <a:prstGeom prst="rect">
            <a:avLst/>
          </a:prstGeom>
        </p:spPr>
        <p:txBody>
          <a:bodyPr spcFirstLastPara="1" vert="horz" wrap="square" lIns="121900" tIns="121900" rIns="121900" bIns="121900" rtlCol="0" anchor="t" anchorCtr="0">
            <a:noAutofit/>
          </a:bodyPr>
          <a:lstStyle/>
          <a:p>
            <a:pPr indent="-507987">
              <a:buClr>
                <a:srgbClr val="000000"/>
              </a:buClr>
              <a:buSzPts val="2400"/>
            </a:pPr>
            <a:r>
              <a:rPr lang="en" sz="3200">
                <a:solidFill>
                  <a:srgbClr val="000000"/>
                </a:solidFill>
                <a:latin typeface="Arial"/>
                <a:ea typeface="Arial"/>
                <a:cs typeface="Arial"/>
                <a:sym typeface="Arial"/>
              </a:rPr>
              <a:t>When shows how recent and up to date the information is.  It is important because a survey from the 1800's is going to display results a lot different from now.</a:t>
            </a:r>
            <a:endParaRPr sz="3200">
              <a:solidFill>
                <a:srgbClr val="000000"/>
              </a:solidFill>
              <a:latin typeface="Arial"/>
              <a:ea typeface="Arial"/>
              <a:cs typeface="Arial"/>
              <a:sym typeface="Arial"/>
            </a:endParaRPr>
          </a:p>
          <a:p>
            <a:pPr lvl="1" indent="-507987">
              <a:spcBef>
                <a:spcPts val="0"/>
              </a:spcBef>
              <a:buClr>
                <a:srgbClr val="000000"/>
              </a:buClr>
              <a:buSzPts val="2400"/>
              <a:buFont typeface="Arial"/>
              <a:buChar char="○"/>
            </a:pPr>
            <a:r>
              <a:rPr lang="en" sz="3200">
                <a:solidFill>
                  <a:srgbClr val="000000"/>
                </a:solidFill>
                <a:latin typeface="Arial"/>
                <a:ea typeface="Arial"/>
                <a:cs typeface="Arial"/>
                <a:sym typeface="Arial"/>
              </a:rPr>
              <a:t>Ex: 2013, January, Tuesday</a:t>
            </a:r>
            <a:endParaRPr sz="32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1738400" y="798100"/>
            <a:ext cx="9374000" cy="1332400"/>
          </a:xfrm>
          <a:prstGeom prst="rect">
            <a:avLst/>
          </a:prstGeom>
        </p:spPr>
        <p:txBody>
          <a:bodyPr spcFirstLastPara="1" vert="horz" wrap="square" lIns="121900" tIns="121900" rIns="121900" bIns="121900" rtlCol="0" anchor="t" anchorCtr="0">
            <a:noAutofit/>
          </a:bodyPr>
          <a:lstStyle/>
          <a:p>
            <a:r>
              <a:rPr lang="en" sz="6400"/>
              <a:t>How</a:t>
            </a:r>
            <a:endParaRPr sz="6400"/>
          </a:p>
        </p:txBody>
      </p:sp>
      <p:sp>
        <p:nvSpPr>
          <p:cNvPr id="314" name="Google Shape;314;p19"/>
          <p:cNvSpPr txBox="1">
            <a:spLocks noGrp="1"/>
          </p:cNvSpPr>
          <p:nvPr>
            <p:ph type="body" idx="1"/>
          </p:nvPr>
        </p:nvSpPr>
        <p:spPr>
          <a:xfrm>
            <a:off x="1738400" y="2130500"/>
            <a:ext cx="9374000" cy="3388800"/>
          </a:xfrm>
          <a:prstGeom prst="rect">
            <a:avLst/>
          </a:prstGeom>
        </p:spPr>
        <p:txBody>
          <a:bodyPr spcFirstLastPara="1" vert="horz" wrap="square" lIns="121900" tIns="121900" rIns="121900" bIns="121900" rtlCol="0" anchor="t" anchorCtr="0">
            <a:noAutofit/>
          </a:bodyPr>
          <a:lstStyle/>
          <a:p>
            <a:pPr indent="-507987">
              <a:buClr>
                <a:srgbClr val="000000"/>
              </a:buClr>
              <a:buSzPts val="2400"/>
            </a:pPr>
            <a:r>
              <a:rPr lang="en" sz="3200">
                <a:solidFill>
                  <a:srgbClr val="000000"/>
                </a:solidFill>
              </a:rPr>
              <a:t>How the data are collected can make the difference between insight and nonsense. </a:t>
            </a:r>
            <a:endParaRPr sz="3200">
              <a:solidFill>
                <a:srgbClr val="000000"/>
              </a:solidFill>
            </a:endParaRPr>
          </a:p>
          <a:p>
            <a:pPr indent="-507987">
              <a:buClr>
                <a:srgbClr val="000000"/>
              </a:buClr>
              <a:buSzPts val="2400"/>
            </a:pPr>
            <a:r>
              <a:rPr lang="en" sz="3200">
                <a:solidFill>
                  <a:srgbClr val="000000"/>
                </a:solidFill>
                <a:latin typeface="Arial"/>
                <a:ea typeface="Arial"/>
                <a:cs typeface="Arial"/>
                <a:sym typeface="Arial"/>
              </a:rPr>
              <a:t>A one-on-one survey might give different results than an anonymous one, so some topics might require information on how the information was gathered.</a:t>
            </a:r>
            <a:endParaRPr sz="3200">
              <a:solidFill>
                <a:srgbClr val="000000"/>
              </a:solidFill>
              <a:latin typeface="Arial"/>
              <a:ea typeface="Arial"/>
              <a:cs typeface="Arial"/>
              <a:sym typeface="Arial"/>
            </a:endParaRPr>
          </a:p>
          <a:p>
            <a:pPr lvl="1" indent="-507987">
              <a:spcBef>
                <a:spcPts val="0"/>
              </a:spcBef>
              <a:buClr>
                <a:srgbClr val="000000"/>
              </a:buClr>
              <a:buSzPts val="2400"/>
              <a:buFont typeface="Arial"/>
              <a:buChar char="○"/>
            </a:pPr>
            <a:r>
              <a:rPr lang="en" sz="3200">
                <a:solidFill>
                  <a:srgbClr val="000000"/>
                </a:solidFill>
                <a:latin typeface="Arial"/>
                <a:ea typeface="Arial"/>
                <a:cs typeface="Arial"/>
                <a:sym typeface="Arial"/>
              </a:rPr>
              <a:t>Ex: Online, paper and pencil</a:t>
            </a:r>
            <a:endParaRPr sz="3200">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1738400" y="798100"/>
            <a:ext cx="9374000" cy="1332400"/>
          </a:xfrm>
          <a:prstGeom prst="rect">
            <a:avLst/>
          </a:prstGeom>
        </p:spPr>
        <p:txBody>
          <a:bodyPr spcFirstLastPara="1" vert="horz" wrap="square" lIns="121900" tIns="121900" rIns="121900" bIns="121900" rtlCol="0" anchor="t" anchorCtr="0">
            <a:noAutofit/>
          </a:bodyPr>
          <a:lstStyle/>
          <a:p>
            <a:r>
              <a:rPr lang="en" sz="6400"/>
              <a:t>Questions</a:t>
            </a:r>
            <a:endParaRPr sz="6400"/>
          </a:p>
        </p:txBody>
      </p:sp>
      <p:sp>
        <p:nvSpPr>
          <p:cNvPr id="320" name="Google Shape;320;p20"/>
          <p:cNvSpPr txBox="1">
            <a:spLocks noGrp="1"/>
          </p:cNvSpPr>
          <p:nvPr>
            <p:ph type="body" idx="1"/>
          </p:nvPr>
        </p:nvSpPr>
        <p:spPr>
          <a:xfrm>
            <a:off x="1738400" y="2653400"/>
            <a:ext cx="9473600" cy="3388800"/>
          </a:xfrm>
          <a:prstGeom prst="rect">
            <a:avLst/>
          </a:prstGeom>
        </p:spPr>
        <p:txBody>
          <a:bodyPr spcFirstLastPara="1" vert="horz" wrap="square" lIns="121900" tIns="121900" rIns="121900" bIns="121900" rtlCol="0" anchor="t" anchorCtr="0">
            <a:noAutofit/>
          </a:bodyPr>
          <a:lstStyle/>
          <a:p>
            <a:pPr indent="0">
              <a:buNone/>
            </a:pPr>
            <a:r>
              <a:rPr lang="en" sz="4000">
                <a:solidFill>
                  <a:srgbClr val="000000"/>
                </a:solidFill>
                <a:latin typeface="Times New Roman"/>
                <a:ea typeface="Times New Roman"/>
                <a:cs typeface="Times New Roman"/>
                <a:sym typeface="Times New Roman"/>
              </a:rPr>
              <a:t>Take as much as you can out of this data </a:t>
            </a:r>
            <a:endParaRPr sz="4000">
              <a:solidFill>
                <a:srgbClr val="000000"/>
              </a:solidFill>
              <a:latin typeface="Times New Roman"/>
              <a:ea typeface="Times New Roman"/>
              <a:cs typeface="Times New Roman"/>
              <a:sym typeface="Times New Roman"/>
            </a:endParaRPr>
          </a:p>
          <a:p>
            <a:pPr indent="0">
              <a:spcBef>
                <a:spcPts val="2133"/>
              </a:spcBef>
              <a:spcAft>
                <a:spcPts val="2133"/>
              </a:spcAft>
              <a:buNone/>
            </a:pPr>
            <a:r>
              <a:rPr lang="en" sz="3200" b="1" i="1">
                <a:solidFill>
                  <a:srgbClr val="000000"/>
                </a:solidFill>
                <a:latin typeface="Times New Roman"/>
                <a:ea typeface="Times New Roman"/>
                <a:cs typeface="Times New Roman"/>
                <a:sym typeface="Times New Roman"/>
              </a:rPr>
              <a:t>Go to pg.4 in the book and use the bottom chart</a:t>
            </a:r>
            <a:endParaRPr sz="3200" b="1" i="1">
              <a:solidFill>
                <a:srgbClr val="000000"/>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972600" y="1763267"/>
            <a:ext cx="10250800" cy="2219600"/>
          </a:xfrm>
          <a:prstGeom prst="rect">
            <a:avLst/>
          </a:prstGeom>
        </p:spPr>
        <p:txBody>
          <a:bodyPr spcFirstLastPara="1" vert="horz" wrap="square" lIns="121900" tIns="121900" rIns="121900" bIns="121900" rtlCol="0" anchor="t" anchorCtr="0">
            <a:noAutofit/>
          </a:bodyPr>
          <a:lstStyle/>
          <a:p>
            <a:pPr algn="l">
              <a:spcBef>
                <a:spcPts val="0"/>
              </a:spcBef>
            </a:pPr>
            <a:r>
              <a:rPr lang="en"/>
              <a:t>Box &amp; Whisker Plots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5 Number Summary</a:t>
            </a:r>
            <a:endParaRPr/>
          </a:p>
        </p:txBody>
      </p:sp>
      <p:sp>
        <p:nvSpPr>
          <p:cNvPr id="92" name="Google Shape;92;p14"/>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marL="0" indent="0">
              <a:buNone/>
            </a:pPr>
            <a:r>
              <a:rPr lang="en" sz="2400"/>
              <a:t>Min- lowest number in your data set</a:t>
            </a:r>
            <a:endParaRPr sz="2400"/>
          </a:p>
          <a:p>
            <a:pPr marL="0" indent="0">
              <a:spcBef>
                <a:spcPts val="2133"/>
              </a:spcBef>
              <a:buNone/>
            </a:pPr>
            <a:r>
              <a:rPr lang="en" sz="2400"/>
              <a:t>Q1- The middle of the  portion of the data that's below the median</a:t>
            </a:r>
            <a:endParaRPr sz="2400"/>
          </a:p>
          <a:p>
            <a:pPr marL="0" indent="0">
              <a:spcBef>
                <a:spcPts val="2133"/>
              </a:spcBef>
              <a:buNone/>
            </a:pPr>
            <a:r>
              <a:rPr lang="en" sz="2400"/>
              <a:t>Median- the middle of your data set</a:t>
            </a:r>
            <a:endParaRPr sz="2400"/>
          </a:p>
          <a:p>
            <a:pPr marL="0" indent="0">
              <a:spcBef>
                <a:spcPts val="2133"/>
              </a:spcBef>
              <a:buNone/>
            </a:pPr>
            <a:r>
              <a:rPr lang="en" sz="2400"/>
              <a:t>Q3- The middle of the portion of the data that's above the data</a:t>
            </a:r>
            <a:endParaRPr sz="2400"/>
          </a:p>
          <a:p>
            <a:pPr marL="0" indent="0">
              <a:spcBef>
                <a:spcPts val="2133"/>
              </a:spcBef>
              <a:buNone/>
            </a:pPr>
            <a:r>
              <a:rPr lang="en" sz="2400"/>
              <a:t>Max- highest number in your data set</a:t>
            </a:r>
            <a:endParaRPr sz="2400"/>
          </a:p>
          <a:p>
            <a:pPr marL="0" indent="0">
              <a:spcBef>
                <a:spcPts val="2133"/>
              </a:spcBef>
              <a:spcAft>
                <a:spcPts val="2133"/>
              </a:spcAft>
              <a:buNone/>
            </a:pP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How to make a box plot</a:t>
            </a:r>
            <a:endParaRPr/>
          </a:p>
        </p:txBody>
      </p:sp>
      <p:sp>
        <p:nvSpPr>
          <p:cNvPr id="98" name="Google Shape;98;p15"/>
          <p:cNvSpPr txBox="1">
            <a:spLocks noGrp="1"/>
          </p:cNvSpPr>
          <p:nvPr>
            <p:ph type="body" idx="1"/>
          </p:nvPr>
        </p:nvSpPr>
        <p:spPr>
          <a:xfrm>
            <a:off x="972600" y="2471800"/>
            <a:ext cx="10251600" cy="3014800"/>
          </a:xfrm>
          <a:prstGeom prst="rect">
            <a:avLst/>
          </a:prstGeom>
        </p:spPr>
        <p:txBody>
          <a:bodyPr spcFirstLastPara="1" vert="horz" wrap="square" lIns="121900" tIns="121900" rIns="121900" bIns="121900" rtlCol="0" anchor="t" anchorCtr="0">
            <a:noAutofit/>
          </a:bodyPr>
          <a:lstStyle/>
          <a:p>
            <a:pPr marL="0" indent="0">
              <a:buNone/>
            </a:pPr>
            <a:r>
              <a:rPr lang="en" sz="1867"/>
              <a:t>Our Data: 5, 7, 9, 13, 18, 12, 37, 2, and 11</a:t>
            </a:r>
            <a:endParaRPr sz="1867"/>
          </a:p>
          <a:p>
            <a:pPr indent="-423323">
              <a:spcBef>
                <a:spcPts val="2133"/>
              </a:spcBef>
              <a:buSzPts val="1400"/>
              <a:buAutoNum type="arabicPeriod"/>
            </a:pPr>
            <a:r>
              <a:rPr lang="en" sz="1867"/>
              <a:t>Frist you need the 5 number summary for your data</a:t>
            </a:r>
            <a:endParaRPr sz="1867"/>
          </a:p>
          <a:p>
            <a:pPr lvl="1">
              <a:spcBef>
                <a:spcPts val="0"/>
              </a:spcBef>
              <a:buAutoNum type="alphaLcPeriod"/>
            </a:pPr>
            <a:r>
              <a:rPr lang="en" sz="1867"/>
              <a:t>Max- 37,  Q3- 15.5, Median- 11, Q1- 6, and Min-2</a:t>
            </a:r>
            <a:endParaRPr sz="1867"/>
          </a:p>
          <a:p>
            <a:pPr indent="-423323">
              <a:buSzPts val="1400"/>
              <a:buAutoNum type="arabicPeriod"/>
            </a:pPr>
            <a:r>
              <a:rPr lang="en" sz="1867"/>
              <a:t>Draw a line spanning the width of your data and draw short lines next the larger line at the lower and upper quartiles and the median connect those lines to build your box </a:t>
            </a:r>
            <a:endParaRPr sz="1867"/>
          </a:p>
        </p:txBody>
      </p:sp>
      <p:cxnSp>
        <p:nvCxnSpPr>
          <p:cNvPr id="99" name="Google Shape;99;p15"/>
          <p:cNvCxnSpPr/>
          <p:nvPr/>
        </p:nvCxnSpPr>
        <p:spPr>
          <a:xfrm flipH="1">
            <a:off x="2292000" y="5433800"/>
            <a:ext cx="6429600" cy="26400"/>
          </a:xfrm>
          <a:prstGeom prst="straightConnector1">
            <a:avLst/>
          </a:prstGeom>
          <a:noFill/>
          <a:ln w="9525" cap="flat" cmpd="sng">
            <a:solidFill>
              <a:schemeClr val="dk2"/>
            </a:solidFill>
            <a:prstDash val="solid"/>
            <a:round/>
            <a:headEnd type="none" w="med" len="med"/>
            <a:tailEnd type="none" w="med" len="med"/>
          </a:ln>
        </p:spPr>
      </p:cxnSp>
      <p:sp>
        <p:nvSpPr>
          <p:cNvPr id="100" name="Google Shape;100;p15"/>
          <p:cNvSpPr txBox="1"/>
          <p:nvPr/>
        </p:nvSpPr>
        <p:spPr>
          <a:xfrm>
            <a:off x="2292000" y="54866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40</a:t>
            </a:r>
            <a:endParaRPr sz="2400">
              <a:latin typeface="Lato"/>
              <a:ea typeface="Lato"/>
              <a:cs typeface="Lato"/>
              <a:sym typeface="Lato"/>
            </a:endParaRPr>
          </a:p>
        </p:txBody>
      </p:sp>
      <p:sp>
        <p:nvSpPr>
          <p:cNvPr id="101" name="Google Shape;101;p15"/>
          <p:cNvSpPr txBox="1"/>
          <p:nvPr/>
        </p:nvSpPr>
        <p:spPr>
          <a:xfrm>
            <a:off x="3645233" y="5486600"/>
            <a:ext cx="7136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30</a:t>
            </a:r>
            <a:endParaRPr sz="2400">
              <a:latin typeface="Lato"/>
              <a:ea typeface="Lato"/>
              <a:cs typeface="Lato"/>
              <a:sym typeface="Lato"/>
            </a:endParaRPr>
          </a:p>
        </p:txBody>
      </p:sp>
      <p:sp>
        <p:nvSpPr>
          <p:cNvPr id="102" name="Google Shape;102;p15"/>
          <p:cNvSpPr txBox="1"/>
          <p:nvPr/>
        </p:nvSpPr>
        <p:spPr>
          <a:xfrm>
            <a:off x="5140067" y="54866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20</a:t>
            </a:r>
            <a:endParaRPr sz="2400">
              <a:latin typeface="Lato"/>
              <a:ea typeface="Lato"/>
              <a:cs typeface="Lato"/>
              <a:sym typeface="Lato"/>
            </a:endParaRPr>
          </a:p>
        </p:txBody>
      </p:sp>
      <p:sp>
        <p:nvSpPr>
          <p:cNvPr id="103" name="Google Shape;103;p15"/>
          <p:cNvSpPr txBox="1"/>
          <p:nvPr/>
        </p:nvSpPr>
        <p:spPr>
          <a:xfrm>
            <a:off x="6617833" y="5486600"/>
            <a:ext cx="7136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10</a:t>
            </a:r>
            <a:endParaRPr sz="2400">
              <a:latin typeface="Lato"/>
              <a:ea typeface="Lato"/>
              <a:cs typeface="Lato"/>
              <a:sym typeface="Lato"/>
            </a:endParaRPr>
          </a:p>
        </p:txBody>
      </p:sp>
      <p:sp>
        <p:nvSpPr>
          <p:cNvPr id="104" name="Google Shape;104;p15"/>
          <p:cNvSpPr txBox="1"/>
          <p:nvPr/>
        </p:nvSpPr>
        <p:spPr>
          <a:xfrm>
            <a:off x="8237200" y="5486600"/>
            <a:ext cx="4844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0</a:t>
            </a:r>
            <a:endParaRPr sz="2400">
              <a:latin typeface="Lato"/>
              <a:ea typeface="Lato"/>
              <a:cs typeface="Lato"/>
              <a:sym typeface="Lato"/>
            </a:endParaRPr>
          </a:p>
        </p:txBody>
      </p:sp>
      <p:sp>
        <p:nvSpPr>
          <p:cNvPr id="105" name="Google Shape;105;p15"/>
          <p:cNvSpPr/>
          <p:nvPr/>
        </p:nvSpPr>
        <p:spPr>
          <a:xfrm rot="5400000">
            <a:off x="5886435" y="4553300"/>
            <a:ext cx="707200" cy="75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 name="Google Shape;106;p15"/>
          <p:cNvSpPr/>
          <p:nvPr/>
        </p:nvSpPr>
        <p:spPr>
          <a:xfrm rot="5400000">
            <a:off x="6737200" y="4437100"/>
            <a:ext cx="707200" cy="98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body" idx="1"/>
          </p:nvPr>
        </p:nvSpPr>
        <p:spPr>
          <a:xfrm>
            <a:off x="970200" y="1599967"/>
            <a:ext cx="10251600" cy="3014800"/>
          </a:xfrm>
          <a:prstGeom prst="rect">
            <a:avLst/>
          </a:prstGeom>
        </p:spPr>
        <p:txBody>
          <a:bodyPr spcFirstLastPara="1" vert="horz" wrap="square" lIns="121900" tIns="121900" rIns="121900" bIns="121900" rtlCol="0" anchor="t" anchorCtr="0">
            <a:noAutofit/>
          </a:bodyPr>
          <a:lstStyle/>
          <a:p>
            <a:pPr marL="0" indent="0">
              <a:buNone/>
            </a:pPr>
            <a:r>
              <a:rPr lang="en" sz="1600"/>
              <a:t>3. Now we must create fences, we don't actually graph the fences, they are just regions for us.  Place the upper fence 1.5 IQRs above Q3 and the lower fence 1.5 IQRs below Q1. IQR (Interquartile Range)  is found by subtracting Q3  from Q1. </a:t>
            </a:r>
            <a:endParaRPr sz="1600"/>
          </a:p>
          <a:p>
            <a:pPr marL="0" indent="0">
              <a:spcBef>
                <a:spcPts val="2133"/>
              </a:spcBef>
              <a:buNone/>
            </a:pPr>
            <a:r>
              <a:rPr lang="en" sz="1600"/>
              <a:t>	Upper whisker = Q3 + 1.5 IQR = 15.5 + 1.5 x 9.5 = 29.75</a:t>
            </a:r>
            <a:endParaRPr sz="1600"/>
          </a:p>
          <a:p>
            <a:pPr marL="0" indent="0">
              <a:spcBef>
                <a:spcPts val="2133"/>
              </a:spcBef>
              <a:buNone/>
            </a:pPr>
            <a:r>
              <a:rPr lang="en" sz="1600"/>
              <a:t>	Lower whisker= Q1 - 1.5 IQR = 6 - 1.5 x 9.5 = -8.25</a:t>
            </a:r>
            <a:endParaRPr sz="1600"/>
          </a:p>
          <a:p>
            <a:pPr marL="0" indent="0">
              <a:spcBef>
                <a:spcPts val="2133"/>
              </a:spcBef>
              <a:buNone/>
            </a:pPr>
            <a:r>
              <a:rPr lang="en" sz="1600"/>
              <a:t>These fences allow us to see that anything that falls beyond them is not connected by a whisker and therefore an outlier</a:t>
            </a:r>
            <a:endParaRPr sz="1600"/>
          </a:p>
          <a:p>
            <a:pPr marL="0" indent="0">
              <a:spcBef>
                <a:spcPts val="2133"/>
              </a:spcBef>
              <a:spcAft>
                <a:spcPts val="2133"/>
              </a:spcAft>
              <a:buNone/>
            </a:pPr>
            <a:r>
              <a:rPr lang="en" sz="1600"/>
              <a:t>4. Then whiskers go out to the min and the max</a:t>
            </a:r>
            <a:endParaRPr sz="1600"/>
          </a:p>
        </p:txBody>
      </p:sp>
      <p:cxnSp>
        <p:nvCxnSpPr>
          <p:cNvPr id="112" name="Google Shape;112;p16"/>
          <p:cNvCxnSpPr/>
          <p:nvPr/>
        </p:nvCxnSpPr>
        <p:spPr>
          <a:xfrm flipH="1">
            <a:off x="2310633" y="5694700"/>
            <a:ext cx="6429600" cy="26400"/>
          </a:xfrm>
          <a:prstGeom prst="straightConnector1">
            <a:avLst/>
          </a:prstGeom>
          <a:noFill/>
          <a:ln w="9525" cap="flat" cmpd="sng">
            <a:solidFill>
              <a:schemeClr val="dk2"/>
            </a:solidFill>
            <a:prstDash val="solid"/>
            <a:round/>
            <a:headEnd type="none" w="med" len="med"/>
            <a:tailEnd type="none" w="med" len="med"/>
          </a:ln>
        </p:spPr>
      </p:cxnSp>
      <p:sp>
        <p:nvSpPr>
          <p:cNvPr id="113" name="Google Shape;113;p16"/>
          <p:cNvSpPr txBox="1"/>
          <p:nvPr/>
        </p:nvSpPr>
        <p:spPr>
          <a:xfrm>
            <a:off x="2310633" y="5721100"/>
            <a:ext cx="764000" cy="4924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40</a:t>
            </a:r>
            <a:endParaRPr sz="2400"/>
          </a:p>
        </p:txBody>
      </p:sp>
      <p:sp>
        <p:nvSpPr>
          <p:cNvPr id="114" name="Google Shape;114;p16"/>
          <p:cNvSpPr txBox="1"/>
          <p:nvPr/>
        </p:nvSpPr>
        <p:spPr>
          <a:xfrm>
            <a:off x="3942500" y="5659700"/>
            <a:ext cx="7136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30</a:t>
            </a:r>
            <a:endParaRPr sz="2400">
              <a:latin typeface="Lato"/>
              <a:ea typeface="Lato"/>
              <a:cs typeface="Lato"/>
              <a:sym typeface="Lato"/>
            </a:endParaRPr>
          </a:p>
        </p:txBody>
      </p:sp>
      <p:sp>
        <p:nvSpPr>
          <p:cNvPr id="115" name="Google Shape;115;p16"/>
          <p:cNvSpPr txBox="1"/>
          <p:nvPr/>
        </p:nvSpPr>
        <p:spPr>
          <a:xfrm>
            <a:off x="5524000" y="56597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20</a:t>
            </a:r>
            <a:endParaRPr sz="2400">
              <a:latin typeface="Lato"/>
              <a:ea typeface="Lato"/>
              <a:cs typeface="Lato"/>
              <a:sym typeface="Lato"/>
            </a:endParaRPr>
          </a:p>
        </p:txBody>
      </p:sp>
      <p:sp>
        <p:nvSpPr>
          <p:cNvPr id="116" name="Google Shape;116;p16"/>
          <p:cNvSpPr txBox="1"/>
          <p:nvPr/>
        </p:nvSpPr>
        <p:spPr>
          <a:xfrm>
            <a:off x="7046467" y="5694700"/>
            <a:ext cx="7136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10</a:t>
            </a:r>
            <a:endParaRPr sz="2400">
              <a:latin typeface="Lato"/>
              <a:ea typeface="Lato"/>
              <a:cs typeface="Lato"/>
              <a:sym typeface="Lato"/>
            </a:endParaRPr>
          </a:p>
        </p:txBody>
      </p:sp>
      <p:sp>
        <p:nvSpPr>
          <p:cNvPr id="117" name="Google Shape;117;p16"/>
          <p:cNvSpPr txBox="1"/>
          <p:nvPr/>
        </p:nvSpPr>
        <p:spPr>
          <a:xfrm>
            <a:off x="8404900" y="5694700"/>
            <a:ext cx="4844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0</a:t>
            </a:r>
            <a:endParaRPr sz="2400">
              <a:latin typeface="Lato"/>
              <a:ea typeface="Lato"/>
              <a:cs typeface="Lato"/>
              <a:sym typeface="Lato"/>
            </a:endParaRPr>
          </a:p>
        </p:txBody>
      </p:sp>
      <p:sp>
        <p:nvSpPr>
          <p:cNvPr id="118" name="Google Shape;118;p16"/>
          <p:cNvSpPr/>
          <p:nvPr/>
        </p:nvSpPr>
        <p:spPr>
          <a:xfrm rot="5400000">
            <a:off x="6315068" y="4776933"/>
            <a:ext cx="707200" cy="75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 name="Google Shape;119;p16"/>
          <p:cNvSpPr/>
          <p:nvPr/>
        </p:nvSpPr>
        <p:spPr>
          <a:xfrm rot="5400000">
            <a:off x="7186867" y="4660733"/>
            <a:ext cx="707200" cy="98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20" name="Google Shape;120;p16"/>
          <p:cNvCxnSpPr>
            <a:stCxn id="118" idx="2"/>
          </p:cNvCxnSpPr>
          <p:nvPr/>
        </p:nvCxnSpPr>
        <p:spPr>
          <a:xfrm flipH="1">
            <a:off x="5822468" y="5154733"/>
            <a:ext cx="468400" cy="5600"/>
          </a:xfrm>
          <a:prstGeom prst="straightConnector1">
            <a:avLst/>
          </a:prstGeom>
          <a:noFill/>
          <a:ln w="9525" cap="flat" cmpd="sng">
            <a:solidFill>
              <a:schemeClr val="dk2"/>
            </a:solidFill>
            <a:prstDash val="solid"/>
            <a:round/>
            <a:headEnd type="none" w="med" len="med"/>
            <a:tailEnd type="none" w="med" len="med"/>
          </a:ln>
        </p:spPr>
      </p:cxnSp>
      <p:cxnSp>
        <p:nvCxnSpPr>
          <p:cNvPr id="121" name="Google Shape;121;p16"/>
          <p:cNvCxnSpPr/>
          <p:nvPr/>
        </p:nvCxnSpPr>
        <p:spPr>
          <a:xfrm>
            <a:off x="5801633" y="4932367"/>
            <a:ext cx="20800" cy="393600"/>
          </a:xfrm>
          <a:prstGeom prst="straightConnector1">
            <a:avLst/>
          </a:prstGeom>
          <a:noFill/>
          <a:ln w="9525" cap="flat" cmpd="sng">
            <a:solidFill>
              <a:schemeClr val="dk2"/>
            </a:solidFill>
            <a:prstDash val="solid"/>
            <a:round/>
            <a:headEnd type="none" w="med" len="med"/>
            <a:tailEnd type="none" w="med" len="med"/>
          </a:ln>
        </p:spPr>
      </p:cxnSp>
      <p:cxnSp>
        <p:nvCxnSpPr>
          <p:cNvPr id="122" name="Google Shape;122;p16"/>
          <p:cNvCxnSpPr>
            <a:stCxn id="119" idx="0"/>
          </p:cNvCxnSpPr>
          <p:nvPr/>
        </p:nvCxnSpPr>
        <p:spPr>
          <a:xfrm rot="10800000" flipH="1">
            <a:off x="8034467" y="5139533"/>
            <a:ext cx="522800" cy="15200"/>
          </a:xfrm>
          <a:prstGeom prst="straightConnector1">
            <a:avLst/>
          </a:prstGeom>
          <a:noFill/>
          <a:ln w="9525" cap="flat" cmpd="sng">
            <a:solidFill>
              <a:schemeClr val="dk2"/>
            </a:solidFill>
            <a:prstDash val="solid"/>
            <a:round/>
            <a:headEnd type="none" w="med" len="med"/>
            <a:tailEnd type="none" w="med" len="med"/>
          </a:ln>
        </p:spPr>
      </p:cxnSp>
      <p:cxnSp>
        <p:nvCxnSpPr>
          <p:cNvPr id="123" name="Google Shape;123;p16"/>
          <p:cNvCxnSpPr/>
          <p:nvPr/>
        </p:nvCxnSpPr>
        <p:spPr>
          <a:xfrm flipH="1">
            <a:off x="8557267" y="4873333"/>
            <a:ext cx="20800" cy="562800"/>
          </a:xfrm>
          <a:prstGeom prst="straightConnector1">
            <a:avLst/>
          </a:prstGeom>
          <a:noFill/>
          <a:ln w="9525" cap="flat" cmpd="sng">
            <a:solidFill>
              <a:schemeClr val="dk2"/>
            </a:solidFill>
            <a:prstDash val="solid"/>
            <a:round/>
            <a:headEnd type="none" w="med" len="med"/>
            <a:tailEnd type="none" w="med" len="med"/>
          </a:ln>
        </p:spPr>
      </p:cxnSp>
      <p:sp>
        <p:nvSpPr>
          <p:cNvPr id="124" name="Google Shape;124;p16"/>
          <p:cNvSpPr/>
          <p:nvPr/>
        </p:nvSpPr>
        <p:spPr>
          <a:xfrm>
            <a:off x="2954500" y="5277700"/>
            <a:ext cx="20800" cy="26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 name="Google Shape;125;p16"/>
          <p:cNvSpPr txBox="1"/>
          <p:nvPr/>
        </p:nvSpPr>
        <p:spPr>
          <a:xfrm>
            <a:off x="1098433" y="5283100"/>
            <a:ext cx="1450400" cy="8496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Outlier</a:t>
            </a:r>
            <a:endParaRPr sz="2400">
              <a:latin typeface="Lato"/>
              <a:ea typeface="Lato"/>
              <a:cs typeface="Lato"/>
              <a:sym typeface="Lato"/>
            </a:endParaRPr>
          </a:p>
        </p:txBody>
      </p:sp>
      <p:cxnSp>
        <p:nvCxnSpPr>
          <p:cNvPr id="126" name="Google Shape;126;p16"/>
          <p:cNvCxnSpPr>
            <a:stCxn id="125" idx="0"/>
          </p:cNvCxnSpPr>
          <p:nvPr/>
        </p:nvCxnSpPr>
        <p:spPr>
          <a:xfrm rot="10800000" flipH="1">
            <a:off x="1823633" y="5260300"/>
            <a:ext cx="932400" cy="22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Distribution and Skewness</a:t>
            </a:r>
            <a:endParaRPr/>
          </a:p>
        </p:txBody>
      </p:sp>
      <p:sp>
        <p:nvSpPr>
          <p:cNvPr id="132" name="Google Shape;132;p17"/>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marL="0" indent="0">
              <a:buClr>
                <a:srgbClr val="000000"/>
              </a:buClr>
              <a:buSzPts val="1100"/>
              <a:buNone/>
            </a:pPr>
            <a:r>
              <a:rPr lang="en" sz="2400"/>
              <a:t>A box plot highlights the distribution of numbers</a:t>
            </a:r>
            <a:endParaRPr sz="2400"/>
          </a:p>
          <a:p>
            <a:pPr marL="0" indent="0">
              <a:spcBef>
                <a:spcPts val="2133"/>
              </a:spcBef>
              <a:buClr>
                <a:srgbClr val="000000"/>
              </a:buClr>
              <a:buSzPts val="1100"/>
              <a:buNone/>
            </a:pPr>
            <a:r>
              <a:rPr lang="en" sz="2400"/>
              <a:t>	The central box shows the middle half of the data , between the quartiles. The length of the box is equal to the IQR. The median is roughly centered between the quartiles and the middle half of the data is roughly symmetric. If the median is not centered then the distribution is skewed. The whiskers also show skewness is they are not roughly the same length. Any outliers are displayed individually to keep out for judging skewness</a:t>
            </a:r>
            <a:endParaRPr sz="2400"/>
          </a:p>
          <a:p>
            <a:pPr marL="0" indent="0">
              <a:spcBef>
                <a:spcPts val="2133"/>
              </a:spcBef>
              <a:spcAft>
                <a:spcPts val="2133"/>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Outliers and what they do to a histogram</a:t>
            </a:r>
            <a:endParaRPr/>
          </a:p>
        </p:txBody>
      </p:sp>
      <p:sp>
        <p:nvSpPr>
          <p:cNvPr id="83" name="Google Shape;83;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Luckily, outliers are very noticeable on a histogram graph, must like a bar graph. However, this can greatly mess with you Q1, Med, Q3 and Mean. A single high outlier would make your Q1, Med, Mean and Q3 all higher than what it should be and can give you disproportional statistics.</a:t>
            </a:r>
            <a:endParaRPr/>
          </a:p>
        </p:txBody>
      </p:sp>
      <p:pic>
        <p:nvPicPr>
          <p:cNvPr id="84" name="Google Shape;84;p17"/>
          <p:cNvPicPr preferRelativeResize="0"/>
          <p:nvPr/>
        </p:nvPicPr>
        <p:blipFill>
          <a:blip r:embed="rId3">
            <a:alphaModFix/>
          </a:blip>
          <a:stretch>
            <a:fillRect/>
          </a:stretch>
        </p:blipFill>
        <p:spPr>
          <a:xfrm>
            <a:off x="6754736" y="3222133"/>
            <a:ext cx="5437267" cy="363586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Question</a:t>
            </a:r>
            <a:endParaRPr/>
          </a:p>
        </p:txBody>
      </p:sp>
      <p:sp>
        <p:nvSpPr>
          <p:cNvPr id="138" name="Google Shape;138;p18"/>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a:buAutoNum type="arabicPeriod"/>
            </a:pPr>
            <a:r>
              <a:rPr lang="en" sz="2400"/>
              <a:t>Build your own box and whisker plot with the data set:</a:t>
            </a:r>
            <a:endParaRPr sz="2400"/>
          </a:p>
          <a:p>
            <a:pPr marL="1828754" indent="0">
              <a:spcBef>
                <a:spcPts val="2133"/>
              </a:spcBef>
              <a:spcAft>
                <a:spcPts val="2133"/>
              </a:spcAft>
              <a:buNone/>
            </a:pPr>
            <a:r>
              <a:rPr lang="en" sz="2400"/>
              <a:t>1, 4, 7, 12, 16, 23, 29, and 52</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Answer</a:t>
            </a:r>
            <a:endParaRPr/>
          </a:p>
        </p:txBody>
      </p:sp>
      <p:cxnSp>
        <p:nvCxnSpPr>
          <p:cNvPr id="144" name="Google Shape;144;p19"/>
          <p:cNvCxnSpPr/>
          <p:nvPr/>
        </p:nvCxnSpPr>
        <p:spPr>
          <a:xfrm>
            <a:off x="2465800" y="4020600"/>
            <a:ext cx="8302400" cy="36400"/>
          </a:xfrm>
          <a:prstGeom prst="straightConnector1">
            <a:avLst/>
          </a:prstGeom>
          <a:noFill/>
          <a:ln w="9525" cap="flat" cmpd="sng">
            <a:solidFill>
              <a:schemeClr val="dk2"/>
            </a:solidFill>
            <a:prstDash val="solid"/>
            <a:round/>
            <a:headEnd type="none" w="med" len="med"/>
            <a:tailEnd type="none" w="med" len="med"/>
          </a:ln>
        </p:spPr>
      </p:cxnSp>
      <p:sp>
        <p:nvSpPr>
          <p:cNvPr id="145" name="Google Shape;145;p19"/>
          <p:cNvSpPr txBox="1"/>
          <p:nvPr/>
        </p:nvSpPr>
        <p:spPr>
          <a:xfrm>
            <a:off x="1202000" y="5968300"/>
            <a:ext cx="9903600" cy="5180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Min: 1, Q1: 5.5, Med: 14, Q3: 26 Max: 52</a:t>
            </a:r>
            <a:endParaRPr sz="2400">
              <a:latin typeface="Lato"/>
              <a:ea typeface="Lato"/>
              <a:cs typeface="Lato"/>
              <a:sym typeface="Lato"/>
            </a:endParaRPr>
          </a:p>
        </p:txBody>
      </p:sp>
      <p:sp>
        <p:nvSpPr>
          <p:cNvPr id="146" name="Google Shape;146;p19"/>
          <p:cNvSpPr txBox="1"/>
          <p:nvPr/>
        </p:nvSpPr>
        <p:spPr>
          <a:xfrm>
            <a:off x="10397400" y="4057000"/>
            <a:ext cx="3708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0</a:t>
            </a:r>
            <a:endParaRPr sz="2400">
              <a:latin typeface="Lato"/>
              <a:ea typeface="Lato"/>
              <a:cs typeface="Lato"/>
              <a:sym typeface="Lato"/>
            </a:endParaRPr>
          </a:p>
        </p:txBody>
      </p:sp>
      <p:sp>
        <p:nvSpPr>
          <p:cNvPr id="147" name="Google Shape;147;p19"/>
          <p:cNvSpPr txBox="1"/>
          <p:nvPr/>
        </p:nvSpPr>
        <p:spPr>
          <a:xfrm>
            <a:off x="9100567" y="40570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10</a:t>
            </a:r>
            <a:endParaRPr sz="2400">
              <a:latin typeface="Lato"/>
              <a:ea typeface="Lato"/>
              <a:cs typeface="Lato"/>
              <a:sym typeface="Lato"/>
            </a:endParaRPr>
          </a:p>
        </p:txBody>
      </p:sp>
      <p:sp>
        <p:nvSpPr>
          <p:cNvPr id="148" name="Google Shape;148;p19"/>
          <p:cNvSpPr txBox="1"/>
          <p:nvPr/>
        </p:nvSpPr>
        <p:spPr>
          <a:xfrm>
            <a:off x="7803733" y="40570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20</a:t>
            </a:r>
            <a:endParaRPr sz="2400">
              <a:latin typeface="Lato"/>
              <a:ea typeface="Lato"/>
              <a:cs typeface="Lato"/>
              <a:sym typeface="Lato"/>
            </a:endParaRPr>
          </a:p>
        </p:txBody>
      </p:sp>
      <p:sp>
        <p:nvSpPr>
          <p:cNvPr id="149" name="Google Shape;149;p19"/>
          <p:cNvSpPr txBox="1"/>
          <p:nvPr/>
        </p:nvSpPr>
        <p:spPr>
          <a:xfrm>
            <a:off x="6506900" y="40570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30</a:t>
            </a:r>
            <a:endParaRPr sz="2400">
              <a:latin typeface="Lato"/>
              <a:ea typeface="Lato"/>
              <a:cs typeface="Lato"/>
              <a:sym typeface="Lato"/>
            </a:endParaRPr>
          </a:p>
        </p:txBody>
      </p:sp>
      <p:sp>
        <p:nvSpPr>
          <p:cNvPr id="150" name="Google Shape;150;p19"/>
          <p:cNvSpPr txBox="1"/>
          <p:nvPr/>
        </p:nvSpPr>
        <p:spPr>
          <a:xfrm>
            <a:off x="5210067" y="40570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40</a:t>
            </a:r>
            <a:endParaRPr sz="2400">
              <a:latin typeface="Lato"/>
              <a:ea typeface="Lato"/>
              <a:cs typeface="Lato"/>
              <a:sym typeface="Lato"/>
            </a:endParaRPr>
          </a:p>
        </p:txBody>
      </p:sp>
      <p:sp>
        <p:nvSpPr>
          <p:cNvPr id="151" name="Google Shape;151;p19"/>
          <p:cNvSpPr txBox="1"/>
          <p:nvPr/>
        </p:nvSpPr>
        <p:spPr>
          <a:xfrm>
            <a:off x="3913233" y="4057000"/>
            <a:ext cx="572000" cy="6152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50</a:t>
            </a:r>
            <a:endParaRPr sz="2400">
              <a:latin typeface="Lato"/>
              <a:ea typeface="Lato"/>
              <a:cs typeface="Lato"/>
              <a:sym typeface="Lato"/>
            </a:endParaRPr>
          </a:p>
        </p:txBody>
      </p:sp>
      <p:sp>
        <p:nvSpPr>
          <p:cNvPr id="152" name="Google Shape;152;p19"/>
          <p:cNvSpPr/>
          <p:nvPr/>
        </p:nvSpPr>
        <p:spPr>
          <a:xfrm>
            <a:off x="7583467" y="3048200"/>
            <a:ext cx="1346800" cy="71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153;p19"/>
          <p:cNvSpPr/>
          <p:nvPr/>
        </p:nvSpPr>
        <p:spPr>
          <a:xfrm>
            <a:off x="8930267" y="3048200"/>
            <a:ext cx="1077200" cy="71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54" name="Google Shape;154;p19"/>
          <p:cNvCxnSpPr>
            <a:stCxn id="153" idx="3"/>
          </p:cNvCxnSpPr>
          <p:nvPr/>
        </p:nvCxnSpPr>
        <p:spPr>
          <a:xfrm rot="10800000" flipH="1">
            <a:off x="10007467" y="3399000"/>
            <a:ext cx="518000" cy="6000"/>
          </a:xfrm>
          <a:prstGeom prst="straightConnector1">
            <a:avLst/>
          </a:prstGeom>
          <a:noFill/>
          <a:ln w="9525" cap="flat" cmpd="sng">
            <a:solidFill>
              <a:schemeClr val="dk2"/>
            </a:solidFill>
            <a:prstDash val="solid"/>
            <a:round/>
            <a:headEnd type="none" w="med" len="med"/>
            <a:tailEnd type="none" w="med" len="med"/>
          </a:ln>
        </p:spPr>
      </p:cxnSp>
      <p:cxnSp>
        <p:nvCxnSpPr>
          <p:cNvPr id="155" name="Google Shape;155;p19"/>
          <p:cNvCxnSpPr>
            <a:stCxn id="152" idx="1"/>
          </p:cNvCxnSpPr>
          <p:nvPr/>
        </p:nvCxnSpPr>
        <p:spPr>
          <a:xfrm rot="10800000">
            <a:off x="7023867" y="3399000"/>
            <a:ext cx="559600" cy="6000"/>
          </a:xfrm>
          <a:prstGeom prst="straightConnector1">
            <a:avLst/>
          </a:prstGeom>
          <a:noFill/>
          <a:ln w="9525" cap="flat" cmpd="sng">
            <a:solidFill>
              <a:schemeClr val="dk2"/>
            </a:solidFill>
            <a:prstDash val="solid"/>
            <a:round/>
            <a:headEnd type="none" w="med" len="med"/>
            <a:tailEnd type="none" w="med" len="med"/>
          </a:ln>
        </p:spPr>
      </p:cxnSp>
      <p:sp>
        <p:nvSpPr>
          <p:cNvPr id="156" name="Google Shape;156;p19"/>
          <p:cNvSpPr/>
          <p:nvPr/>
        </p:nvSpPr>
        <p:spPr>
          <a:xfrm rot="10800000" flipH="1">
            <a:off x="3584700" y="3329909"/>
            <a:ext cx="20800" cy="36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 name="Google Shape;157;p19"/>
          <p:cNvSpPr txBox="1"/>
          <p:nvPr/>
        </p:nvSpPr>
        <p:spPr>
          <a:xfrm>
            <a:off x="539000" y="3171000"/>
            <a:ext cx="1450400" cy="849600"/>
          </a:xfrm>
          <a:prstGeom prst="rect">
            <a:avLst/>
          </a:prstGeom>
          <a:noFill/>
          <a:ln>
            <a:noFill/>
          </a:ln>
        </p:spPr>
        <p:txBody>
          <a:bodyPr spcFirstLastPara="1" wrap="square" lIns="121900" tIns="121900" rIns="121900" bIns="121900" anchor="t" anchorCtr="0">
            <a:noAutofit/>
          </a:bodyPr>
          <a:lstStyle/>
          <a:p>
            <a:r>
              <a:rPr lang="en" sz="2400">
                <a:latin typeface="Lato"/>
                <a:ea typeface="Lato"/>
                <a:cs typeface="Lato"/>
                <a:sym typeface="Lato"/>
              </a:rPr>
              <a:t>Outlier</a:t>
            </a:r>
            <a:endParaRPr sz="2400">
              <a:latin typeface="Lato"/>
              <a:ea typeface="Lato"/>
              <a:cs typeface="Lato"/>
              <a:sym typeface="Lato"/>
            </a:endParaRPr>
          </a:p>
        </p:txBody>
      </p:sp>
      <p:cxnSp>
        <p:nvCxnSpPr>
          <p:cNvPr id="158" name="Google Shape;158;p19"/>
          <p:cNvCxnSpPr/>
          <p:nvPr/>
        </p:nvCxnSpPr>
        <p:spPr>
          <a:xfrm rot="10800000" flipH="1">
            <a:off x="1657867" y="3390600"/>
            <a:ext cx="932400" cy="22800"/>
          </a:xfrm>
          <a:prstGeom prst="straightConnector1">
            <a:avLst/>
          </a:prstGeom>
          <a:noFill/>
          <a:ln w="9525" cap="flat" cmpd="sng">
            <a:solidFill>
              <a:schemeClr val="dk2"/>
            </a:solidFill>
            <a:prstDash val="solid"/>
            <a:round/>
            <a:headEnd type="none" w="med" len="med"/>
            <a:tailEnd type="triangle" w="med" len="med"/>
          </a:ln>
        </p:spPr>
      </p:cxnSp>
      <p:cxnSp>
        <p:nvCxnSpPr>
          <p:cNvPr id="159" name="Google Shape;159;p19"/>
          <p:cNvCxnSpPr/>
          <p:nvPr/>
        </p:nvCxnSpPr>
        <p:spPr>
          <a:xfrm>
            <a:off x="7023867" y="3205200"/>
            <a:ext cx="41600" cy="3936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19"/>
          <p:cNvCxnSpPr/>
          <p:nvPr/>
        </p:nvCxnSpPr>
        <p:spPr>
          <a:xfrm flipH="1">
            <a:off x="10525500" y="3171233"/>
            <a:ext cx="20800" cy="45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a:t>Response, Explanatory, and Lurking Variables</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Response and Explanatory Variables</a:t>
            </a:r>
            <a:endParaRPr/>
          </a:p>
        </p:txBody>
      </p:sp>
      <p:sp>
        <p:nvSpPr>
          <p:cNvPr id="61" name="Google Shape;61;p14"/>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A.k.a. The dependent and independent variables </a:t>
            </a:r>
            <a:endParaRPr/>
          </a:p>
          <a:p>
            <a:pPr marL="0" indent="0">
              <a:spcBef>
                <a:spcPts val="2133"/>
              </a:spcBef>
              <a:buNone/>
            </a:pPr>
            <a:r>
              <a:rPr lang="en"/>
              <a:t>Response Variable: (Dependent or outcome variable) is predicted or explained by the explanatory variable</a:t>
            </a:r>
            <a:endParaRPr/>
          </a:p>
          <a:p>
            <a:pPr marL="0" indent="0">
              <a:spcBef>
                <a:spcPts val="2133"/>
              </a:spcBef>
              <a:buNone/>
            </a:pPr>
            <a:r>
              <a:rPr lang="en"/>
              <a:t>Explanatory Variable: Explains the response variable, is manipulated by researcher</a:t>
            </a:r>
            <a:endParaRPr/>
          </a:p>
          <a:p>
            <a:pPr marL="0" indent="0">
              <a:spcBef>
                <a:spcPts val="2133"/>
              </a:spcBef>
              <a:buClr>
                <a:schemeClr val="dk1"/>
              </a:buClr>
              <a:buSzPts val="1100"/>
              <a:buNone/>
            </a:pPr>
            <a:r>
              <a:rPr lang="en" sz="1867">
                <a:solidFill>
                  <a:srgbClr val="3B444F"/>
                </a:solidFill>
              </a:rPr>
              <a:t>EX. A team of biologists wants to compare the effects of two chemical plants near streams on the death rate of fish. The two plants either dump their waste in the river or in a chemical dump site. This experiment has one </a:t>
            </a:r>
            <a:r>
              <a:rPr lang="en" sz="1867" b="1">
                <a:solidFill>
                  <a:srgbClr val="3B444F"/>
                </a:solidFill>
              </a:rPr>
              <a:t>explanatory variable</a:t>
            </a:r>
            <a:r>
              <a:rPr lang="en" sz="1867">
                <a:solidFill>
                  <a:srgbClr val="3B444F"/>
                </a:solidFill>
              </a:rPr>
              <a:t>: If the plants dump their waste. The </a:t>
            </a:r>
            <a:r>
              <a:rPr lang="en" sz="1867" b="1">
                <a:solidFill>
                  <a:srgbClr val="3B444F"/>
                </a:solidFill>
              </a:rPr>
              <a:t>response variable</a:t>
            </a:r>
            <a:r>
              <a:rPr lang="en" sz="1867">
                <a:solidFill>
                  <a:srgbClr val="3B444F"/>
                </a:solidFill>
              </a:rPr>
              <a:t> is a measure of death rate in the stream. </a:t>
            </a:r>
            <a:endParaRPr sz="1867">
              <a:solidFill>
                <a:srgbClr val="3B444F"/>
              </a:solidFill>
            </a:endParaRPr>
          </a:p>
          <a:p>
            <a:pPr marL="0" indent="0">
              <a:spcAft>
                <a:spcPts val="2133"/>
              </a:spcAft>
              <a:buNone/>
            </a:pPr>
            <a:endParaRPr sz="1867"/>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Lurking Variables</a:t>
            </a:r>
            <a:endParaRPr/>
          </a:p>
        </p:txBody>
      </p:sp>
      <p:sp>
        <p:nvSpPr>
          <p:cNvPr id="67" name="Google Shape;67;p15"/>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r>
              <a:rPr lang="en"/>
              <a:t>A variable that may change the outcome of a study in ways that are not immediately seen. </a:t>
            </a:r>
            <a:endParaRPr/>
          </a:p>
          <a:p>
            <a:pPr marL="0" indent="0">
              <a:spcBef>
                <a:spcPts val="2133"/>
              </a:spcBef>
              <a:buNone/>
            </a:pPr>
            <a:endParaRPr/>
          </a:p>
          <a:p>
            <a:pPr marL="0" indent="0">
              <a:spcBef>
                <a:spcPts val="2133"/>
              </a:spcBef>
              <a:buNone/>
            </a:pPr>
            <a:r>
              <a:rPr lang="en"/>
              <a:t>		EX. At first glance, the graph </a:t>
            </a:r>
            <a:endParaRPr/>
          </a:p>
          <a:p>
            <a:pPr marL="0" indent="0">
              <a:spcBef>
                <a:spcPts val="2133"/>
              </a:spcBef>
              <a:buNone/>
            </a:pPr>
            <a:r>
              <a:rPr lang="en"/>
              <a:t>appears to demonstrate a correlation between</a:t>
            </a:r>
            <a:endParaRPr/>
          </a:p>
          <a:p>
            <a:pPr marL="0" indent="0">
              <a:spcBef>
                <a:spcPts val="2133"/>
              </a:spcBef>
              <a:buNone/>
            </a:pPr>
            <a:r>
              <a:rPr lang="en"/>
              <a:t>autism and organic food sales, however this does </a:t>
            </a:r>
            <a:endParaRPr/>
          </a:p>
          <a:p>
            <a:pPr marL="0" indent="0">
              <a:spcBef>
                <a:spcPts val="2133"/>
              </a:spcBef>
              <a:spcAft>
                <a:spcPts val="2133"/>
              </a:spcAft>
              <a:buNone/>
            </a:pPr>
            <a:r>
              <a:rPr lang="en"/>
              <a:t>not mean that one causes the other. </a:t>
            </a:r>
            <a:endParaRPr/>
          </a:p>
        </p:txBody>
      </p:sp>
      <p:pic>
        <p:nvPicPr>
          <p:cNvPr id="68" name="Google Shape;68;p15"/>
          <p:cNvPicPr preferRelativeResize="0"/>
          <p:nvPr/>
        </p:nvPicPr>
        <p:blipFill>
          <a:blip r:embed="rId3">
            <a:alphaModFix/>
          </a:blip>
          <a:stretch>
            <a:fillRect/>
          </a:stretch>
        </p:blipFill>
        <p:spPr>
          <a:xfrm>
            <a:off x="7189541" y="2819567"/>
            <a:ext cx="4682167" cy="327226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415611" y="992767"/>
            <a:ext cx="11360800" cy="2736800"/>
          </a:xfrm>
          <a:prstGeom prst="rect">
            <a:avLst/>
          </a:prstGeom>
        </p:spPr>
        <p:txBody>
          <a:bodyPr spcFirstLastPara="1" vert="horz" wrap="square" lIns="121900" tIns="121900" rIns="121900" bIns="121900" rtlCol="0" anchor="b" anchorCtr="0">
            <a:noAutofit/>
          </a:bodyPr>
          <a:lstStyle/>
          <a:p>
            <a:pPr>
              <a:spcBef>
                <a:spcPts val="0"/>
              </a:spcBef>
            </a:pPr>
            <a:r>
              <a:rPr lang="en"/>
              <a:t>Standard Deviation</a:t>
            </a:r>
            <a:endParaRPr/>
          </a:p>
        </p:txBody>
      </p:sp>
      <p:sp>
        <p:nvSpPr>
          <p:cNvPr id="74" name="Google Shape;74;p16"/>
          <p:cNvSpPr txBox="1">
            <a:spLocks noGrp="1"/>
          </p:cNvSpPr>
          <p:nvPr>
            <p:ph type="subTitle" idx="1"/>
          </p:nvPr>
        </p:nvSpPr>
        <p:spPr>
          <a:xfrm>
            <a:off x="415600" y="3778833"/>
            <a:ext cx="11360800" cy="1056800"/>
          </a:xfrm>
          <a:prstGeom prst="rect">
            <a:avLst/>
          </a:prstGeom>
        </p:spPr>
        <p:txBody>
          <a:bodyPr spcFirstLastPara="1" vert="horz" wrap="square" lIns="121900" tIns="121900" rIns="121900" bIns="121900" rtlCol="0" anchor="t" anchorCtr="0">
            <a:noAutofit/>
          </a:bodyPr>
          <a:lstStyle/>
          <a:p>
            <a:pPr>
              <a:spcBef>
                <a:spcPts val="0"/>
              </a:spcBef>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Standard Deviation</a:t>
            </a:r>
            <a:endParaRPr/>
          </a:p>
        </p:txBody>
      </p:sp>
      <p:sp>
        <p:nvSpPr>
          <p:cNvPr id="80" name="Google Shape;80;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r>
              <a:rPr lang="en"/>
              <a:t>Demonstrates the spread between data points </a:t>
            </a:r>
            <a:endParaRPr/>
          </a:p>
          <a:p>
            <a:pPr indent="0">
              <a:spcBef>
                <a:spcPts val="2133"/>
              </a:spcBef>
              <a:buNone/>
            </a:pPr>
            <a:r>
              <a:rPr lang="en"/>
              <a:t>Process: </a:t>
            </a:r>
            <a:endParaRPr/>
          </a:p>
          <a:p>
            <a:pPr marL="1219170">
              <a:spcBef>
                <a:spcPts val="2133"/>
              </a:spcBef>
              <a:buChar char="-"/>
            </a:pPr>
            <a:r>
              <a:rPr lang="en"/>
              <a:t>Find the mean of the data spread</a:t>
            </a:r>
            <a:endParaRPr/>
          </a:p>
          <a:p>
            <a:pPr marL="1219170">
              <a:buChar char="-"/>
            </a:pPr>
            <a:r>
              <a:rPr lang="en"/>
              <a:t>Subtract the mean from each data point and square the result</a:t>
            </a:r>
            <a:endParaRPr/>
          </a:p>
          <a:p>
            <a:pPr marL="1219170">
              <a:buChar char="-"/>
            </a:pPr>
            <a:r>
              <a:rPr lang="en"/>
              <a:t>Find mean of new values</a:t>
            </a:r>
            <a:endParaRPr/>
          </a:p>
          <a:p>
            <a:pPr marL="1219170">
              <a:buChar char="-"/>
            </a:pPr>
            <a:r>
              <a:rPr lang="en"/>
              <a:t>Square root result</a:t>
            </a:r>
            <a:endParaRPr/>
          </a:p>
        </p:txBody>
      </p:sp>
      <p:pic>
        <p:nvPicPr>
          <p:cNvPr id="81" name="Google Shape;81;p17"/>
          <p:cNvPicPr preferRelativeResize="0"/>
          <p:nvPr/>
        </p:nvPicPr>
        <p:blipFill>
          <a:blip r:embed="rId3">
            <a:alphaModFix/>
          </a:blip>
          <a:stretch>
            <a:fillRect/>
          </a:stretch>
        </p:blipFill>
        <p:spPr>
          <a:xfrm>
            <a:off x="4706879" y="4195546"/>
            <a:ext cx="4197200" cy="1443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Review Questions</a:t>
            </a:r>
            <a:endParaRPr/>
          </a:p>
        </p:txBody>
      </p:sp>
      <p:sp>
        <p:nvSpPr>
          <p:cNvPr id="87" name="Google Shape;87;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a:buAutoNum type="arabicPeriod"/>
            </a:pPr>
            <a:r>
              <a:rPr lang="en"/>
              <a:t>Find the Standard Deviation: </a:t>
            </a:r>
            <a:r>
              <a:rPr lang="en">
                <a:solidFill>
                  <a:srgbClr val="000088"/>
                </a:solidFill>
              </a:rPr>
              <a:t>9, 2, 5, 4, 12, 7, 8, 11, 9, 3, 7, 4, 12, 5, 4, 10, 9, 6, 9, 4</a:t>
            </a:r>
            <a:endParaRPr/>
          </a:p>
          <a:p>
            <a:pPr>
              <a:buAutoNum type="arabicPeriod"/>
            </a:pPr>
            <a:r>
              <a:rPr lang="en"/>
              <a:t>Locate the Explanatory and Response Variables </a:t>
            </a:r>
            <a:endParaRPr/>
          </a:p>
          <a:p>
            <a:pPr indent="0">
              <a:spcBef>
                <a:spcPts val="2133"/>
              </a:spcBef>
              <a:buNone/>
            </a:pPr>
            <a:r>
              <a:rPr lang="en">
                <a:solidFill>
                  <a:srgbClr val="0000FF"/>
                </a:solidFill>
              </a:rPr>
              <a:t>A nutritionist wants to determine if the amount of water consumed each day by persons of the same weight and on the same diet can be used to predict individual weight loss.</a:t>
            </a:r>
            <a:endParaRPr>
              <a:solidFill>
                <a:srgbClr val="0000FF"/>
              </a:solidFill>
            </a:endParaRPr>
          </a:p>
          <a:p>
            <a:pPr indent="0">
              <a:spcBef>
                <a:spcPts val="2133"/>
              </a:spcBef>
              <a:spcAft>
                <a:spcPts val="2133"/>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endParaRPr/>
          </a:p>
        </p:txBody>
      </p:sp>
      <p:sp>
        <p:nvSpPr>
          <p:cNvPr id="93" name="Google Shape;93;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indent="0">
              <a:buNone/>
            </a:pPr>
            <a:r>
              <a:rPr lang="en"/>
              <a:t>3. Could there be a lurking variable(s) in this graph? Explain. </a:t>
            </a:r>
            <a:endParaRPr/>
          </a:p>
          <a:p>
            <a:pPr marL="1219170" indent="0">
              <a:spcBef>
                <a:spcPts val="2133"/>
              </a:spcBef>
              <a:buClr>
                <a:schemeClr val="dk1"/>
              </a:buClr>
              <a:buSzPts val="1100"/>
              <a:buNone/>
            </a:pPr>
            <a:endParaRPr/>
          </a:p>
          <a:p>
            <a:pPr indent="0">
              <a:spcBef>
                <a:spcPts val="2133"/>
              </a:spcBef>
              <a:spcAft>
                <a:spcPts val="2133"/>
              </a:spcAft>
              <a:buNone/>
            </a:pPr>
            <a:endParaRPr/>
          </a:p>
        </p:txBody>
      </p:sp>
      <p:pic>
        <p:nvPicPr>
          <p:cNvPr id="94" name="Google Shape;94;p19"/>
          <p:cNvPicPr preferRelativeResize="0"/>
          <p:nvPr/>
        </p:nvPicPr>
        <p:blipFill>
          <a:blip r:embed="rId3">
            <a:alphaModFix/>
          </a:blip>
          <a:stretch>
            <a:fillRect/>
          </a:stretch>
        </p:blipFill>
        <p:spPr>
          <a:xfrm>
            <a:off x="6164770" y="2504967"/>
            <a:ext cx="5335965" cy="381656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1487800" y="1017800"/>
            <a:ext cx="9216400" cy="2411200"/>
          </a:xfrm>
          <a:prstGeom prst="rect">
            <a:avLst/>
          </a:prstGeom>
        </p:spPr>
        <p:txBody>
          <a:bodyPr spcFirstLastPara="1" vert="horz" wrap="square" lIns="121900" tIns="121900" rIns="121900" bIns="121900" rtlCol="0" anchor="b" anchorCtr="0">
            <a:noAutofit/>
          </a:bodyPr>
          <a:lstStyle/>
          <a:p>
            <a:r>
              <a:rPr lang="en" sz="6400" dirty="0">
                <a:solidFill>
                  <a:srgbClr val="FF0000"/>
                </a:solidFill>
                <a:latin typeface="Times New Roman"/>
                <a:ea typeface="Times New Roman"/>
                <a:cs typeface="Times New Roman"/>
                <a:sym typeface="Times New Roman"/>
              </a:rPr>
              <a:t>Contingency tables and Marginal </a:t>
            </a:r>
            <a:r>
              <a:rPr lang="en" sz="6400" dirty="0">
                <a:latin typeface="Times New Roman"/>
                <a:ea typeface="Times New Roman"/>
                <a:cs typeface="Times New Roman"/>
                <a:sym typeface="Times New Roman"/>
              </a:rPr>
              <a:t>Distribution </a:t>
            </a:r>
            <a:endParaRPr sz="6400" dirty="0">
              <a:latin typeface="Times New Roman"/>
              <a:ea typeface="Times New Roman"/>
              <a:cs typeface="Times New Roman"/>
              <a:sym typeface="Times New Roman"/>
            </a:endParaRPr>
          </a:p>
        </p:txBody>
      </p:sp>
      <p:sp>
        <p:nvSpPr>
          <p:cNvPr id="82" name="Google Shape;82;p18"/>
          <p:cNvSpPr txBox="1"/>
          <p:nvPr/>
        </p:nvSpPr>
        <p:spPr>
          <a:xfrm>
            <a:off x="1389000" y="4952367"/>
            <a:ext cx="9786800" cy="1142000"/>
          </a:xfrm>
          <a:prstGeom prst="rect">
            <a:avLst/>
          </a:prstGeom>
          <a:noFill/>
          <a:ln>
            <a:noFill/>
          </a:ln>
        </p:spPr>
        <p:txBody>
          <a:bodyPr spcFirstLastPara="1" wrap="square" lIns="121900" tIns="121900" rIns="121900" bIns="121900" anchor="t" anchorCtr="0">
            <a:noAutofit/>
          </a:bodyPr>
          <a:lstStyle/>
          <a:p>
            <a:pPr algn="ctr"/>
            <a:r>
              <a:rPr lang="en" sz="4000">
                <a:latin typeface="Times New Roman"/>
                <a:ea typeface="Times New Roman"/>
                <a:cs typeface="Times New Roman"/>
                <a:sym typeface="Times New Roman"/>
              </a:rPr>
              <a:t>By: Moneiah Burgess</a:t>
            </a:r>
            <a:endParaRPr sz="40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Skewness</a:t>
            </a:r>
            <a:endParaRPr/>
          </a:p>
        </p:txBody>
      </p:sp>
      <p:sp>
        <p:nvSpPr>
          <p:cNvPr id="90" name="Google Shape;90;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Skewness is when data is overwhelming more frequent towards the higher end (left), or the lower end (right)</a:t>
            </a:r>
            <a:endParaRPr/>
          </a:p>
          <a:p>
            <a:pPr marL="0" indent="0">
              <a:spcBef>
                <a:spcPts val="2133"/>
              </a:spcBef>
              <a:buNone/>
            </a:pPr>
            <a:endParaRPr/>
          </a:p>
          <a:p>
            <a:pPr marL="0" indent="0">
              <a:spcBef>
                <a:spcPts val="2133"/>
              </a:spcBef>
              <a:buNone/>
            </a:pPr>
            <a:r>
              <a:rPr lang="en"/>
              <a:t>For example, data that goes like this and as shown would be skewed left</a:t>
            </a:r>
            <a:endParaRPr/>
          </a:p>
          <a:p>
            <a:pPr marL="0" indent="0">
              <a:spcBef>
                <a:spcPts val="2133"/>
              </a:spcBef>
              <a:spcAft>
                <a:spcPts val="2133"/>
              </a:spcAft>
              <a:buNone/>
            </a:pPr>
            <a:r>
              <a:rPr lang="en"/>
              <a:t>87,32,76,82,85,74,72,23,59,65,48,85</a:t>
            </a:r>
            <a:endParaRPr/>
          </a:p>
        </p:txBody>
      </p:sp>
      <p:pic>
        <p:nvPicPr>
          <p:cNvPr id="91" name="Google Shape;91;p18"/>
          <p:cNvPicPr preferRelativeResize="0"/>
          <p:nvPr/>
        </p:nvPicPr>
        <p:blipFill>
          <a:blip r:embed="rId3">
            <a:alphaModFix/>
          </a:blip>
          <a:stretch>
            <a:fillRect/>
          </a:stretch>
        </p:blipFill>
        <p:spPr>
          <a:xfrm>
            <a:off x="8224600" y="3882467"/>
            <a:ext cx="3967400" cy="297553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1351100" y="0"/>
            <a:ext cx="9489600" cy="949600"/>
          </a:xfrm>
          <a:prstGeom prst="rect">
            <a:avLst/>
          </a:prstGeom>
        </p:spPr>
        <p:txBody>
          <a:bodyPr spcFirstLastPara="1" vert="horz" wrap="square" lIns="121900" tIns="121900" rIns="121900" bIns="121900" rtlCol="0" anchor="ctr" anchorCtr="0">
            <a:noAutofit/>
          </a:bodyPr>
          <a:lstStyle/>
          <a:p>
            <a:pPr algn="ctr"/>
            <a:r>
              <a:rPr lang="en" sz="4000">
                <a:latin typeface="Times New Roman"/>
                <a:ea typeface="Times New Roman"/>
                <a:cs typeface="Times New Roman"/>
                <a:sym typeface="Times New Roman"/>
              </a:rPr>
              <a:t>Contingency Tables </a:t>
            </a:r>
            <a:endParaRPr sz="4000">
              <a:latin typeface="Times New Roman"/>
              <a:ea typeface="Times New Roman"/>
              <a:cs typeface="Times New Roman"/>
              <a:sym typeface="Times New Roman"/>
            </a:endParaRPr>
          </a:p>
        </p:txBody>
      </p:sp>
      <p:sp>
        <p:nvSpPr>
          <p:cNvPr id="88" name="Google Shape;88;p19"/>
          <p:cNvSpPr txBox="1">
            <a:spLocks noGrp="1"/>
          </p:cNvSpPr>
          <p:nvPr>
            <p:ph type="body" idx="1"/>
          </p:nvPr>
        </p:nvSpPr>
        <p:spPr>
          <a:xfrm>
            <a:off x="1351100" y="2011367"/>
            <a:ext cx="9489600" cy="4251600"/>
          </a:xfrm>
          <a:prstGeom prst="rect">
            <a:avLst/>
          </a:prstGeom>
        </p:spPr>
        <p:txBody>
          <a:bodyPr spcFirstLastPara="1" vert="horz" wrap="square" lIns="121900" tIns="121900" rIns="121900" bIns="121900" rtlCol="0" anchor="t" anchorCtr="0">
            <a:noAutofit/>
          </a:bodyPr>
          <a:lstStyle/>
          <a:p>
            <a:pPr indent="-507987">
              <a:spcBef>
                <a:spcPts val="800"/>
              </a:spcBef>
              <a:buSzPts val="2400"/>
              <a:buFont typeface="Times New Roman"/>
              <a:buChar char="➔"/>
            </a:pPr>
            <a:r>
              <a:rPr lang="en">
                <a:latin typeface="Times New Roman"/>
                <a:ea typeface="Times New Roman"/>
                <a:cs typeface="Times New Roman"/>
                <a:sym typeface="Times New Roman"/>
              </a:rPr>
              <a:t>Contingency Table: A table showing the distribution of one variable in rows and another in columns, used to study the association between the two variables. </a:t>
            </a:r>
            <a:endParaRPr>
              <a:latin typeface="Times New Roman"/>
              <a:ea typeface="Times New Roman"/>
              <a:cs typeface="Times New Roman"/>
              <a:sym typeface="Times New Roman"/>
            </a:endParaRPr>
          </a:p>
          <a:p>
            <a:pPr indent="-507987">
              <a:buSzPts val="2400"/>
              <a:buFont typeface="Times New Roman"/>
              <a:buChar char="➔"/>
            </a:pPr>
            <a:r>
              <a:rPr lang="en">
                <a:latin typeface="Times New Roman"/>
                <a:ea typeface="Times New Roman"/>
                <a:cs typeface="Times New Roman"/>
                <a:sym typeface="Times New Roman"/>
              </a:rPr>
              <a:t>Ex:</a:t>
            </a:r>
            <a:endParaRPr>
              <a:latin typeface="Times New Roman"/>
              <a:ea typeface="Times New Roman"/>
              <a:cs typeface="Times New Roman"/>
              <a:sym typeface="Times New Roman"/>
            </a:endParaRPr>
          </a:p>
          <a:p>
            <a:pPr marL="1219170" indent="0">
              <a:spcBef>
                <a:spcPts val="800"/>
              </a:spcBef>
              <a:buNone/>
            </a:pPr>
            <a:endParaRPr>
              <a:latin typeface="Times New Roman"/>
              <a:ea typeface="Times New Roman"/>
              <a:cs typeface="Times New Roman"/>
              <a:sym typeface="Times New Roman"/>
            </a:endParaRPr>
          </a:p>
        </p:txBody>
      </p:sp>
      <p:pic>
        <p:nvPicPr>
          <p:cNvPr id="89" name="Google Shape;89;p19"/>
          <p:cNvPicPr preferRelativeResize="0"/>
          <p:nvPr/>
        </p:nvPicPr>
        <p:blipFill>
          <a:blip r:embed="rId3">
            <a:alphaModFix/>
          </a:blip>
          <a:stretch>
            <a:fillRect/>
          </a:stretch>
        </p:blipFill>
        <p:spPr>
          <a:xfrm>
            <a:off x="4328233" y="3763334"/>
            <a:ext cx="3709000" cy="2781733"/>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1351100" y="0"/>
            <a:ext cx="9489600" cy="949600"/>
          </a:xfrm>
          <a:prstGeom prst="rect">
            <a:avLst/>
          </a:prstGeom>
        </p:spPr>
        <p:txBody>
          <a:bodyPr spcFirstLastPara="1" vert="horz" wrap="square" lIns="121900" tIns="121900" rIns="121900" bIns="121900" rtlCol="0" anchor="ctr" anchorCtr="0">
            <a:noAutofit/>
          </a:bodyPr>
          <a:lstStyle/>
          <a:p>
            <a:pPr algn="ctr"/>
            <a:r>
              <a:rPr lang="en" sz="4000">
                <a:latin typeface="Times New Roman"/>
                <a:ea typeface="Times New Roman"/>
                <a:cs typeface="Times New Roman"/>
                <a:sym typeface="Times New Roman"/>
              </a:rPr>
              <a:t>Marginal Distribution </a:t>
            </a:r>
            <a:endParaRPr sz="4000">
              <a:latin typeface="Times New Roman"/>
              <a:ea typeface="Times New Roman"/>
              <a:cs typeface="Times New Roman"/>
              <a:sym typeface="Times New Roman"/>
            </a:endParaRPr>
          </a:p>
        </p:txBody>
      </p:sp>
      <p:sp>
        <p:nvSpPr>
          <p:cNvPr id="95" name="Google Shape;95;p20"/>
          <p:cNvSpPr txBox="1">
            <a:spLocks noGrp="1"/>
          </p:cNvSpPr>
          <p:nvPr>
            <p:ph type="body" idx="1"/>
          </p:nvPr>
        </p:nvSpPr>
        <p:spPr>
          <a:xfrm>
            <a:off x="1351100" y="2011367"/>
            <a:ext cx="9489600" cy="4251600"/>
          </a:xfrm>
          <a:prstGeom prst="rect">
            <a:avLst/>
          </a:prstGeom>
        </p:spPr>
        <p:txBody>
          <a:bodyPr spcFirstLastPara="1" vert="horz" wrap="square" lIns="121900" tIns="121900" rIns="121900" bIns="121900" rtlCol="0" anchor="t" anchorCtr="0">
            <a:noAutofit/>
          </a:bodyPr>
          <a:lstStyle/>
          <a:p>
            <a:pPr indent="-507987">
              <a:spcBef>
                <a:spcPts val="800"/>
              </a:spcBef>
              <a:buClr>
                <a:srgbClr val="FFFFFF"/>
              </a:buClr>
              <a:buSzPts val="2400"/>
              <a:buFont typeface="Times New Roman"/>
              <a:buChar char="➔"/>
            </a:pPr>
            <a:r>
              <a:rPr lang="en" dirty="0">
                <a:solidFill>
                  <a:srgbClr val="FF0000"/>
                </a:solidFill>
                <a:latin typeface="Times New Roman"/>
                <a:ea typeface="Times New Roman"/>
                <a:cs typeface="Times New Roman"/>
                <a:sym typeface="Times New Roman"/>
              </a:rPr>
              <a:t>Marginal Distribution: the frequency distribution of one of the variables.</a:t>
            </a:r>
            <a:endParaRPr dirty="0">
              <a:solidFill>
                <a:srgbClr val="FF0000"/>
              </a:solidFill>
              <a:latin typeface="Times New Roman"/>
              <a:ea typeface="Times New Roman"/>
              <a:cs typeface="Times New Roman"/>
              <a:sym typeface="Times New Roman"/>
            </a:endParaRPr>
          </a:p>
          <a:p>
            <a:pPr indent="-507987">
              <a:buClr>
                <a:srgbClr val="FFFFFF"/>
              </a:buClr>
              <a:buSzPts val="2400"/>
              <a:buFont typeface="Times New Roman"/>
              <a:buChar char="➔"/>
            </a:pPr>
            <a:r>
              <a:rPr lang="en" dirty="0">
                <a:solidFill>
                  <a:srgbClr val="FF0000"/>
                </a:solidFill>
                <a:latin typeface="Times New Roman"/>
                <a:ea typeface="Times New Roman"/>
                <a:cs typeface="Times New Roman"/>
                <a:sym typeface="Times New Roman"/>
              </a:rPr>
              <a:t>Ex:</a:t>
            </a:r>
            <a:endParaRPr dirty="0">
              <a:solidFill>
                <a:srgbClr val="FF0000"/>
              </a:solidFill>
              <a:latin typeface="Times New Roman"/>
              <a:ea typeface="Times New Roman"/>
              <a:cs typeface="Times New Roman"/>
              <a:sym typeface="Times New Roman"/>
            </a:endParaRPr>
          </a:p>
        </p:txBody>
      </p:sp>
      <p:pic>
        <p:nvPicPr>
          <p:cNvPr id="96" name="Google Shape;96;p20" title="How to calculate marginal distribution probability">
            <a:hlinkClick r:id="rId3"/>
          </p:cNvPr>
          <p:cNvPicPr preferRelativeResize="0"/>
          <p:nvPr/>
        </p:nvPicPr>
        <p:blipFill>
          <a:blip r:embed="rId4">
            <a:alphaModFix/>
          </a:blip>
          <a:stretch>
            <a:fillRect/>
          </a:stretch>
        </p:blipFill>
        <p:spPr>
          <a:xfrm>
            <a:off x="4221734" y="3429000"/>
            <a:ext cx="3748533" cy="28114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1351100" y="0"/>
            <a:ext cx="9489600" cy="949600"/>
          </a:xfrm>
          <a:prstGeom prst="rect">
            <a:avLst/>
          </a:prstGeom>
        </p:spPr>
        <p:txBody>
          <a:bodyPr spcFirstLastPara="1" vert="horz" wrap="square" lIns="121900" tIns="121900" rIns="121900" bIns="121900" rtlCol="0" anchor="ctr" anchorCtr="0">
            <a:noAutofit/>
          </a:bodyPr>
          <a:lstStyle/>
          <a:p>
            <a:pPr algn="ctr"/>
            <a:r>
              <a:rPr lang="en" sz="4000">
                <a:latin typeface="Times New Roman"/>
                <a:ea typeface="Times New Roman"/>
                <a:cs typeface="Times New Roman"/>
                <a:sym typeface="Times New Roman"/>
              </a:rPr>
              <a:t>Questions </a:t>
            </a:r>
            <a:endParaRPr sz="4000">
              <a:latin typeface="Times New Roman"/>
              <a:ea typeface="Times New Roman"/>
              <a:cs typeface="Times New Roman"/>
              <a:sym typeface="Times New Roman"/>
            </a:endParaRPr>
          </a:p>
        </p:txBody>
      </p:sp>
      <p:sp>
        <p:nvSpPr>
          <p:cNvPr id="102" name="Google Shape;102;p21"/>
          <p:cNvSpPr txBox="1">
            <a:spLocks noGrp="1"/>
          </p:cNvSpPr>
          <p:nvPr>
            <p:ph type="body" idx="1"/>
          </p:nvPr>
        </p:nvSpPr>
        <p:spPr>
          <a:xfrm>
            <a:off x="1351100" y="3429000"/>
            <a:ext cx="9489600" cy="1251200"/>
          </a:xfrm>
          <a:prstGeom prst="rect">
            <a:avLst/>
          </a:prstGeom>
        </p:spPr>
        <p:txBody>
          <a:bodyPr spcFirstLastPara="1" vert="horz" wrap="square" lIns="121900" tIns="121900" rIns="121900" bIns="121900" rtlCol="0" anchor="t" anchorCtr="0">
            <a:noAutofit/>
          </a:bodyPr>
          <a:lstStyle/>
          <a:p>
            <a:pPr indent="-507987">
              <a:spcBef>
                <a:spcPts val="800"/>
              </a:spcBef>
              <a:buSzPts val="2400"/>
              <a:buFont typeface="Times New Roman"/>
              <a:buAutoNum type="arabicPeriod"/>
            </a:pPr>
            <a:r>
              <a:rPr lang="en" dirty="0">
                <a:latin typeface="Times New Roman"/>
                <a:ea typeface="Times New Roman"/>
                <a:cs typeface="Times New Roman"/>
                <a:sym typeface="Times New Roman"/>
              </a:rPr>
              <a:t>What is the marginal distribution of all left handed people?</a:t>
            </a:r>
            <a:endParaRPr dirty="0">
              <a:latin typeface="Times New Roman"/>
              <a:ea typeface="Times New Roman"/>
              <a:cs typeface="Times New Roman"/>
              <a:sym typeface="Times New Roman"/>
            </a:endParaRPr>
          </a:p>
          <a:p>
            <a:pPr indent="-507987">
              <a:buSzPts val="2400"/>
              <a:buFont typeface="Times New Roman"/>
              <a:buAutoNum type="arabicPeriod"/>
            </a:pPr>
            <a:r>
              <a:rPr lang="en" dirty="0">
                <a:latin typeface="Times New Roman"/>
                <a:ea typeface="Times New Roman"/>
                <a:cs typeface="Times New Roman"/>
                <a:sym typeface="Times New Roman"/>
              </a:rPr>
              <a:t>What is the marginal distribution of all right handed people?</a:t>
            </a:r>
            <a:endParaRPr dirty="0">
              <a:latin typeface="Times New Roman"/>
              <a:ea typeface="Times New Roman"/>
              <a:cs typeface="Times New Roman"/>
              <a:sym typeface="Times New Roman"/>
            </a:endParaRPr>
          </a:p>
          <a:p>
            <a:pPr indent="-507987">
              <a:buClr>
                <a:schemeClr val="lt1"/>
              </a:buClr>
              <a:buSzPts val="2400"/>
              <a:buFont typeface="Times New Roman"/>
              <a:buAutoNum type="arabicPeriod"/>
            </a:pPr>
            <a:r>
              <a:rPr lang="en" dirty="0">
                <a:solidFill>
                  <a:schemeClr val="lt1"/>
                </a:solidFill>
                <a:latin typeface="Times New Roman"/>
                <a:ea typeface="Times New Roman"/>
                <a:cs typeface="Times New Roman"/>
                <a:sym typeface="Times New Roman"/>
              </a:rPr>
              <a:t>What is the marginal distribution of people with blonde hair given that are right handed?</a:t>
            </a:r>
            <a:endParaRPr dirty="0">
              <a:latin typeface="Times New Roman"/>
              <a:ea typeface="Times New Roman"/>
              <a:cs typeface="Times New Roman"/>
              <a:sym typeface="Times New Roman"/>
            </a:endParaRPr>
          </a:p>
        </p:txBody>
      </p:sp>
      <p:pic>
        <p:nvPicPr>
          <p:cNvPr id="103" name="Google Shape;103;p21"/>
          <p:cNvPicPr preferRelativeResize="0"/>
          <p:nvPr/>
        </p:nvPicPr>
        <p:blipFill>
          <a:blip r:embed="rId3">
            <a:alphaModFix/>
          </a:blip>
          <a:stretch>
            <a:fillRect/>
          </a:stretch>
        </p:blipFill>
        <p:spPr>
          <a:xfrm>
            <a:off x="2077135" y="1334634"/>
            <a:ext cx="8037733" cy="229356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4716200" y="2104533"/>
            <a:ext cx="6690000" cy="2105200"/>
          </a:xfrm>
          <a:prstGeom prst="rect">
            <a:avLst/>
          </a:prstGeom>
        </p:spPr>
        <p:txBody>
          <a:bodyPr spcFirstLastPara="1" vert="horz" wrap="square" lIns="121900" tIns="121900" rIns="121900" bIns="121900" rtlCol="0" anchor="ctr" anchorCtr="0">
            <a:noAutofit/>
          </a:bodyPr>
          <a:lstStyle/>
          <a:p>
            <a:pPr algn="l">
              <a:spcBef>
                <a:spcPts val="0"/>
              </a:spcBef>
            </a:pPr>
            <a:r>
              <a:rPr lang="en" sz="4800"/>
              <a:t>Statistics A Review:</a:t>
            </a:r>
            <a:endParaRPr sz="4800"/>
          </a:p>
          <a:p>
            <a:pPr algn="l">
              <a:spcBef>
                <a:spcPts val="0"/>
              </a:spcBef>
            </a:pPr>
            <a:r>
              <a:rPr lang="en" sz="4800"/>
              <a:t>Scatterplots</a:t>
            </a:r>
            <a:endParaRPr sz="4800"/>
          </a:p>
        </p:txBody>
      </p:sp>
      <p:sp>
        <p:nvSpPr>
          <p:cNvPr id="135" name="Google Shape;135;p13"/>
          <p:cNvSpPr txBox="1">
            <a:spLocks noGrp="1"/>
          </p:cNvSpPr>
          <p:nvPr>
            <p:ph type="subTitle" idx="1"/>
          </p:nvPr>
        </p:nvSpPr>
        <p:spPr>
          <a:xfrm>
            <a:off x="6372133" y="5233233"/>
            <a:ext cx="5034000" cy="674800"/>
          </a:xfrm>
          <a:prstGeom prst="rect">
            <a:avLst/>
          </a:prstGeom>
        </p:spPr>
        <p:txBody>
          <a:bodyPr spcFirstLastPara="1" vert="horz" wrap="square" lIns="121900" tIns="121900" rIns="121900" bIns="121900" rtlCol="0" anchor="t" anchorCtr="0">
            <a:noAutofit/>
          </a:bodyPr>
          <a:lstStyle/>
          <a:p>
            <a:pPr algn="l">
              <a:spcBef>
                <a:spcPts val="0"/>
              </a:spcBef>
            </a:pPr>
            <a:r>
              <a:rPr lang="en"/>
              <a:t>By: Brandon Buchanan  2nd Block</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t" anchorCtr="0">
            <a:noAutofit/>
          </a:bodyPr>
          <a:lstStyle/>
          <a:p>
            <a:r>
              <a:rPr lang="en" sz="4800"/>
              <a:t>What is a Scatterplot?</a:t>
            </a:r>
            <a:endParaRPr sz="4800"/>
          </a:p>
        </p:txBody>
      </p:sp>
      <p:sp>
        <p:nvSpPr>
          <p:cNvPr id="141" name="Google Shape;141;p14"/>
          <p:cNvSpPr txBox="1">
            <a:spLocks noGrp="1"/>
          </p:cNvSpPr>
          <p:nvPr>
            <p:ph type="body" idx="1"/>
          </p:nvPr>
        </p:nvSpPr>
        <p:spPr>
          <a:xfrm>
            <a:off x="1730000" y="2090067"/>
            <a:ext cx="4537600" cy="3881600"/>
          </a:xfrm>
          <a:prstGeom prst="rect">
            <a:avLst/>
          </a:prstGeom>
        </p:spPr>
        <p:txBody>
          <a:bodyPr spcFirstLastPara="1" vert="horz" wrap="square" lIns="121900" tIns="121900" rIns="121900" bIns="121900" rtlCol="0" anchor="t" anchorCtr="0">
            <a:noAutofit/>
          </a:bodyPr>
          <a:lstStyle/>
          <a:p>
            <a:pPr marL="0" indent="0">
              <a:buNone/>
            </a:pPr>
            <a:r>
              <a:rPr lang="en" sz="3467"/>
              <a:t>A scatterplot is a graph used to show the relationship between two quantitative variables.</a:t>
            </a:r>
            <a:endParaRPr sz="3467"/>
          </a:p>
          <a:p>
            <a:pPr marL="0" indent="0">
              <a:spcBef>
                <a:spcPts val="2133"/>
              </a:spcBef>
              <a:spcAft>
                <a:spcPts val="2133"/>
              </a:spcAft>
              <a:buNone/>
            </a:pPr>
            <a:endParaRPr sz="4000"/>
          </a:p>
        </p:txBody>
      </p:sp>
      <p:pic>
        <p:nvPicPr>
          <p:cNvPr id="142" name="Google Shape;142;p14"/>
          <p:cNvPicPr preferRelativeResize="0"/>
          <p:nvPr/>
        </p:nvPicPr>
        <p:blipFill>
          <a:blip r:embed="rId3">
            <a:alphaModFix/>
          </a:blip>
          <a:stretch>
            <a:fillRect/>
          </a:stretch>
        </p:blipFill>
        <p:spPr>
          <a:xfrm>
            <a:off x="7124800" y="1762067"/>
            <a:ext cx="4537600" cy="4537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t" anchorCtr="0">
            <a:noAutofit/>
          </a:bodyPr>
          <a:lstStyle/>
          <a:p>
            <a:r>
              <a:rPr lang="en" sz="4800"/>
              <a:t>Associations</a:t>
            </a:r>
            <a:endParaRPr sz="4800"/>
          </a:p>
        </p:txBody>
      </p:sp>
      <p:sp>
        <p:nvSpPr>
          <p:cNvPr id="148" name="Google Shape;148;p15"/>
          <p:cNvSpPr txBox="1">
            <a:spLocks noGrp="1"/>
          </p:cNvSpPr>
          <p:nvPr>
            <p:ph type="body" idx="1"/>
          </p:nvPr>
        </p:nvSpPr>
        <p:spPr>
          <a:xfrm>
            <a:off x="1730000" y="2090067"/>
            <a:ext cx="4537600" cy="3881600"/>
          </a:xfrm>
          <a:prstGeom prst="rect">
            <a:avLst/>
          </a:prstGeom>
        </p:spPr>
        <p:txBody>
          <a:bodyPr spcFirstLastPara="1" vert="horz" wrap="square" lIns="121900" tIns="121900" rIns="121900" bIns="121900" rtlCol="0" anchor="t" anchorCtr="0">
            <a:noAutofit/>
          </a:bodyPr>
          <a:lstStyle/>
          <a:p>
            <a:pPr marL="0" indent="0">
              <a:buNone/>
            </a:pPr>
            <a:r>
              <a:rPr lang="en" sz="2667"/>
              <a:t>Direction: Is it moving positive, negative, or neither?</a:t>
            </a:r>
            <a:endParaRPr sz="2667"/>
          </a:p>
          <a:p>
            <a:pPr marL="0" indent="0">
              <a:spcBef>
                <a:spcPts val="2133"/>
              </a:spcBef>
              <a:buNone/>
            </a:pPr>
            <a:endParaRPr sz="2667"/>
          </a:p>
          <a:p>
            <a:pPr marL="0" indent="0">
              <a:spcBef>
                <a:spcPts val="2133"/>
              </a:spcBef>
              <a:spcAft>
                <a:spcPts val="2133"/>
              </a:spcAft>
              <a:buNone/>
            </a:pPr>
            <a:r>
              <a:rPr lang="en" sz="2667"/>
              <a:t>Form: Is it straight, curved, unusual, or no pattern?</a:t>
            </a:r>
            <a:endParaRPr sz="2667"/>
          </a:p>
        </p:txBody>
      </p:sp>
      <p:sp>
        <p:nvSpPr>
          <p:cNvPr id="149" name="Google Shape;149;p15"/>
          <p:cNvSpPr txBox="1">
            <a:spLocks noGrp="1"/>
          </p:cNvSpPr>
          <p:nvPr>
            <p:ph type="body" idx="2"/>
          </p:nvPr>
        </p:nvSpPr>
        <p:spPr>
          <a:xfrm>
            <a:off x="6577628" y="2090067"/>
            <a:ext cx="4537600" cy="3881600"/>
          </a:xfrm>
          <a:prstGeom prst="rect">
            <a:avLst/>
          </a:prstGeom>
        </p:spPr>
        <p:txBody>
          <a:bodyPr spcFirstLastPara="1" vert="horz" wrap="square" lIns="121900" tIns="121900" rIns="121900" bIns="121900" rtlCol="0" anchor="t" anchorCtr="0">
            <a:noAutofit/>
          </a:bodyPr>
          <a:lstStyle/>
          <a:p>
            <a:pPr marL="0" indent="0">
              <a:buNone/>
            </a:pPr>
            <a:r>
              <a:rPr lang="en" sz="2667"/>
              <a:t>Strength: Is there a lot of scatter going on?</a:t>
            </a:r>
            <a:endParaRPr sz="2667"/>
          </a:p>
          <a:p>
            <a:pPr marL="0" indent="0">
              <a:spcBef>
                <a:spcPts val="2133"/>
              </a:spcBef>
              <a:buNone/>
            </a:pPr>
            <a:endParaRPr sz="2667"/>
          </a:p>
          <a:p>
            <a:pPr marL="0" indent="0">
              <a:spcBef>
                <a:spcPts val="2133"/>
              </a:spcBef>
              <a:spcAft>
                <a:spcPts val="2133"/>
              </a:spcAft>
              <a:buNone/>
            </a:pPr>
            <a:r>
              <a:rPr lang="en" sz="2667"/>
              <a:t>Unusual Features: Are there any outliers or subgroups?</a:t>
            </a:r>
            <a:endParaRPr sz="2667"/>
          </a:p>
        </p:txBody>
      </p:sp>
      <p:cxnSp>
        <p:nvCxnSpPr>
          <p:cNvPr id="150" name="Google Shape;150;p15"/>
          <p:cNvCxnSpPr/>
          <p:nvPr/>
        </p:nvCxnSpPr>
        <p:spPr>
          <a:xfrm rot="10800000" flipH="1">
            <a:off x="3158033" y="3307367"/>
            <a:ext cx="1121200" cy="953200"/>
          </a:xfrm>
          <a:prstGeom prst="straightConnector1">
            <a:avLst/>
          </a:prstGeom>
          <a:noFill/>
          <a:ln w="9525" cap="flat" cmpd="sng">
            <a:solidFill>
              <a:schemeClr val="dk2"/>
            </a:solidFill>
            <a:prstDash val="solid"/>
            <a:round/>
            <a:headEnd type="none" w="med" len="med"/>
            <a:tailEnd type="stealth" w="med" len="med"/>
          </a:ln>
        </p:spPr>
      </p:cxnSp>
      <p:cxnSp>
        <p:nvCxnSpPr>
          <p:cNvPr id="151" name="Google Shape;151;p15"/>
          <p:cNvCxnSpPr/>
          <p:nvPr/>
        </p:nvCxnSpPr>
        <p:spPr>
          <a:xfrm>
            <a:off x="4447433" y="3363600"/>
            <a:ext cx="934400" cy="896800"/>
          </a:xfrm>
          <a:prstGeom prst="straightConnector1">
            <a:avLst/>
          </a:prstGeom>
          <a:noFill/>
          <a:ln w="9525" cap="flat" cmpd="sng">
            <a:solidFill>
              <a:schemeClr val="dk2"/>
            </a:solidFill>
            <a:prstDash val="solid"/>
            <a:round/>
            <a:headEnd type="none" w="med" len="med"/>
            <a:tailEnd type="triangle" w="med" len="med"/>
          </a:ln>
        </p:spPr>
      </p:cxnSp>
      <p:cxnSp>
        <p:nvCxnSpPr>
          <p:cNvPr id="152" name="Google Shape;152;p15"/>
          <p:cNvCxnSpPr/>
          <p:nvPr/>
        </p:nvCxnSpPr>
        <p:spPr>
          <a:xfrm rot="10800000" flipH="1">
            <a:off x="2597433" y="5680600"/>
            <a:ext cx="1084000" cy="878400"/>
          </a:xfrm>
          <a:prstGeom prst="straightConnector1">
            <a:avLst/>
          </a:prstGeom>
          <a:noFill/>
          <a:ln w="9525" cap="flat" cmpd="sng">
            <a:solidFill>
              <a:schemeClr val="dk2"/>
            </a:solidFill>
            <a:prstDash val="solid"/>
            <a:round/>
            <a:headEnd type="none" w="med" len="med"/>
            <a:tailEnd type="triangle" w="med" len="med"/>
          </a:ln>
        </p:spPr>
      </p:cxnSp>
      <p:sp>
        <p:nvSpPr>
          <p:cNvPr id="153" name="Google Shape;153;p15"/>
          <p:cNvSpPr/>
          <p:nvPr/>
        </p:nvSpPr>
        <p:spPr>
          <a:xfrm>
            <a:off x="4036300" y="5717711"/>
            <a:ext cx="1494933" cy="729200"/>
          </a:xfrm>
          <a:custGeom>
            <a:avLst/>
            <a:gdLst/>
            <a:ahLst/>
            <a:cxnLst/>
            <a:rect l="l" t="t" r="r" b="b"/>
            <a:pathLst>
              <a:path w="44848" h="21876" extrusionOk="0">
                <a:moveTo>
                  <a:pt x="0" y="21315"/>
                </a:moveTo>
                <a:cubicBezTo>
                  <a:pt x="3831" y="17765"/>
                  <a:pt x="15510" y="-81"/>
                  <a:pt x="22985" y="12"/>
                </a:cubicBezTo>
                <a:cubicBezTo>
                  <a:pt x="30460" y="106"/>
                  <a:pt x="41204" y="18232"/>
                  <a:pt x="44848" y="21876"/>
                </a:cubicBezTo>
              </a:path>
            </a:pathLst>
          </a:custGeom>
          <a:noFill/>
          <a:ln w="9525" cap="flat" cmpd="sng">
            <a:solidFill>
              <a:schemeClr val="dk2"/>
            </a:solidFill>
            <a:prstDash val="solid"/>
            <a:round/>
            <a:headEnd type="none" w="med" len="med"/>
            <a:tailEnd type="triangle" w="med" len="med"/>
          </a:ln>
        </p:spPr>
      </p:sp>
      <p:cxnSp>
        <p:nvCxnSpPr>
          <p:cNvPr id="154" name="Google Shape;154;p15"/>
          <p:cNvCxnSpPr/>
          <p:nvPr/>
        </p:nvCxnSpPr>
        <p:spPr>
          <a:xfrm rot="10800000" flipH="1">
            <a:off x="7885767" y="3289000"/>
            <a:ext cx="896800" cy="766000"/>
          </a:xfrm>
          <a:prstGeom prst="straightConnector1">
            <a:avLst/>
          </a:prstGeom>
          <a:noFill/>
          <a:ln w="9525" cap="flat" cmpd="sng">
            <a:solidFill>
              <a:schemeClr val="dk2"/>
            </a:solidFill>
            <a:prstDash val="solid"/>
            <a:round/>
            <a:headEnd type="none" w="med" len="med"/>
            <a:tailEnd type="stealth" w="med" len="med"/>
          </a:ln>
        </p:spPr>
      </p:cxnSp>
      <p:cxnSp>
        <p:nvCxnSpPr>
          <p:cNvPr id="155" name="Google Shape;155;p15"/>
          <p:cNvCxnSpPr/>
          <p:nvPr/>
        </p:nvCxnSpPr>
        <p:spPr>
          <a:xfrm rot="10800000" flipH="1">
            <a:off x="9287267" y="5475033"/>
            <a:ext cx="1102400" cy="1060400"/>
          </a:xfrm>
          <a:prstGeom prst="straightConnector1">
            <a:avLst/>
          </a:prstGeom>
          <a:noFill/>
          <a:ln w="9525" cap="flat" cmpd="sng">
            <a:solidFill>
              <a:schemeClr val="dk2"/>
            </a:solidFill>
            <a:prstDash val="solid"/>
            <a:round/>
            <a:headEnd type="none" w="med" len="med"/>
            <a:tailEnd type="stealth" w="med" len="med"/>
          </a:ln>
        </p:spPr>
      </p:cxnSp>
      <p:cxnSp>
        <p:nvCxnSpPr>
          <p:cNvPr id="156" name="Google Shape;156;p15"/>
          <p:cNvCxnSpPr/>
          <p:nvPr/>
        </p:nvCxnSpPr>
        <p:spPr>
          <a:xfrm rot="10800000" flipH="1">
            <a:off x="7773633" y="5456433"/>
            <a:ext cx="1158800" cy="1065200"/>
          </a:xfrm>
          <a:prstGeom prst="straightConnector1">
            <a:avLst/>
          </a:prstGeom>
          <a:noFill/>
          <a:ln w="9525" cap="flat" cmpd="sng">
            <a:solidFill>
              <a:schemeClr val="dk2"/>
            </a:solidFill>
            <a:prstDash val="solid"/>
            <a:round/>
            <a:headEnd type="none" w="med" len="med"/>
            <a:tailEnd type="stealth" w="med" len="med"/>
          </a:ln>
        </p:spPr>
      </p:cxnSp>
      <p:sp>
        <p:nvSpPr>
          <p:cNvPr id="157" name="Google Shape;157;p15"/>
          <p:cNvSpPr/>
          <p:nvPr/>
        </p:nvSpPr>
        <p:spPr>
          <a:xfrm>
            <a:off x="9156433" y="3041580"/>
            <a:ext cx="896800" cy="8784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 name="Google Shape;158;p15"/>
          <p:cNvSpPr/>
          <p:nvPr/>
        </p:nvSpPr>
        <p:spPr>
          <a:xfrm>
            <a:off x="10648033" y="6203967"/>
            <a:ext cx="93600" cy="110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159" name="Google Shape;159;p15"/>
          <p:cNvCxnSpPr>
            <a:stCxn id="157" idx="3"/>
          </p:cNvCxnSpPr>
          <p:nvPr/>
        </p:nvCxnSpPr>
        <p:spPr>
          <a:xfrm flipH="1">
            <a:off x="8932167" y="3791341"/>
            <a:ext cx="355600" cy="3404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15"/>
          <p:cNvCxnSpPr>
            <a:stCxn id="157" idx="7"/>
          </p:cNvCxnSpPr>
          <p:nvPr/>
        </p:nvCxnSpPr>
        <p:spPr>
          <a:xfrm rot="10800000" flipH="1">
            <a:off x="9921900" y="2842619"/>
            <a:ext cx="299600" cy="327600"/>
          </a:xfrm>
          <a:prstGeom prst="straightConnector1">
            <a:avLst/>
          </a:prstGeom>
          <a:noFill/>
          <a:ln w="9525" cap="flat" cmpd="sng">
            <a:solidFill>
              <a:schemeClr val="dk2"/>
            </a:solidFill>
            <a:prstDash val="solid"/>
            <a:round/>
            <a:headEnd type="none" w="med" len="med"/>
            <a:tailEnd type="stealth" w="med" len="med"/>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6"/>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t" anchorCtr="0">
            <a:noAutofit/>
          </a:bodyPr>
          <a:lstStyle/>
          <a:p>
            <a:r>
              <a:rPr lang="en" sz="4800"/>
              <a:t>What are the variables?</a:t>
            </a:r>
            <a:endParaRPr sz="4800"/>
          </a:p>
        </p:txBody>
      </p:sp>
      <p:sp>
        <p:nvSpPr>
          <p:cNvPr id="166" name="Google Shape;166;p16"/>
          <p:cNvSpPr txBox="1">
            <a:spLocks noGrp="1"/>
          </p:cNvSpPr>
          <p:nvPr>
            <p:ph type="body" idx="1"/>
          </p:nvPr>
        </p:nvSpPr>
        <p:spPr>
          <a:xfrm>
            <a:off x="1730000" y="2090067"/>
            <a:ext cx="4537600" cy="3881600"/>
          </a:xfrm>
          <a:prstGeom prst="rect">
            <a:avLst/>
          </a:prstGeom>
        </p:spPr>
        <p:txBody>
          <a:bodyPr spcFirstLastPara="1" vert="horz" wrap="square" lIns="121900" tIns="121900" rIns="121900" bIns="121900" rtlCol="0" anchor="t" anchorCtr="0">
            <a:noAutofit/>
          </a:bodyPr>
          <a:lstStyle/>
          <a:p>
            <a:pPr marL="0" indent="0">
              <a:buNone/>
            </a:pPr>
            <a:r>
              <a:rPr lang="en" sz="2667"/>
              <a:t>Response Variable: The y value or value of interest.</a:t>
            </a:r>
            <a:endParaRPr sz="2667"/>
          </a:p>
          <a:p>
            <a:pPr marL="0" indent="0">
              <a:spcBef>
                <a:spcPts val="2133"/>
              </a:spcBef>
              <a:buNone/>
            </a:pPr>
            <a:endParaRPr sz="2667"/>
          </a:p>
          <a:p>
            <a:pPr marL="0" indent="0">
              <a:spcBef>
                <a:spcPts val="2133"/>
              </a:spcBef>
              <a:spcAft>
                <a:spcPts val="2133"/>
              </a:spcAft>
              <a:buNone/>
            </a:pPr>
            <a:r>
              <a:rPr lang="en" sz="2667"/>
              <a:t>Explanatory Variable: The x value.</a:t>
            </a:r>
            <a:endParaRPr sz="2667"/>
          </a:p>
        </p:txBody>
      </p:sp>
      <p:cxnSp>
        <p:nvCxnSpPr>
          <p:cNvPr id="167" name="Google Shape;167;p16"/>
          <p:cNvCxnSpPr/>
          <p:nvPr/>
        </p:nvCxnSpPr>
        <p:spPr>
          <a:xfrm>
            <a:off x="7792333" y="2103700"/>
            <a:ext cx="0" cy="3812000"/>
          </a:xfrm>
          <a:prstGeom prst="straightConnector1">
            <a:avLst/>
          </a:prstGeom>
          <a:noFill/>
          <a:ln w="9525" cap="flat" cmpd="sng">
            <a:solidFill>
              <a:schemeClr val="dk2"/>
            </a:solidFill>
            <a:prstDash val="solid"/>
            <a:round/>
            <a:headEnd type="none" w="med" len="med"/>
            <a:tailEnd type="none" w="med" len="med"/>
          </a:ln>
        </p:spPr>
      </p:cxnSp>
      <p:cxnSp>
        <p:nvCxnSpPr>
          <p:cNvPr id="168" name="Google Shape;168;p16"/>
          <p:cNvCxnSpPr/>
          <p:nvPr/>
        </p:nvCxnSpPr>
        <p:spPr>
          <a:xfrm rot="10800000" flipH="1">
            <a:off x="7792333" y="5886300"/>
            <a:ext cx="3942800" cy="10800"/>
          </a:xfrm>
          <a:prstGeom prst="straightConnector1">
            <a:avLst/>
          </a:prstGeom>
          <a:noFill/>
          <a:ln w="9525" cap="flat" cmpd="sng">
            <a:solidFill>
              <a:schemeClr val="dk2"/>
            </a:solidFill>
            <a:prstDash val="solid"/>
            <a:round/>
            <a:headEnd type="none" w="med" len="med"/>
            <a:tailEnd type="none" w="med" len="med"/>
          </a:ln>
        </p:spPr>
      </p:cxnSp>
      <p:sp>
        <p:nvSpPr>
          <p:cNvPr id="169" name="Google Shape;169;p16"/>
          <p:cNvSpPr txBox="1"/>
          <p:nvPr/>
        </p:nvSpPr>
        <p:spPr>
          <a:xfrm>
            <a:off x="8925133" y="5886300"/>
            <a:ext cx="1677200" cy="496800"/>
          </a:xfrm>
          <a:prstGeom prst="rect">
            <a:avLst/>
          </a:prstGeom>
          <a:noFill/>
          <a:ln>
            <a:noFill/>
          </a:ln>
        </p:spPr>
        <p:txBody>
          <a:bodyPr spcFirstLastPara="1" wrap="square" lIns="121900" tIns="121900" rIns="121900" bIns="121900" anchor="t" anchorCtr="0">
            <a:noAutofit/>
          </a:bodyPr>
          <a:lstStyle/>
          <a:p>
            <a:pPr algn="ctr"/>
            <a:r>
              <a:rPr lang="en" sz="2400">
                <a:highlight>
                  <a:srgbClr val="FFFFFF"/>
                </a:highlight>
                <a:latin typeface="Lato"/>
                <a:ea typeface="Lato"/>
                <a:cs typeface="Lato"/>
                <a:sym typeface="Lato"/>
              </a:rPr>
              <a:t>Explanatory</a:t>
            </a:r>
            <a:endParaRPr sz="2400">
              <a:highlight>
                <a:srgbClr val="FFFFFF"/>
              </a:highlight>
              <a:latin typeface="Lato"/>
              <a:ea typeface="Lato"/>
              <a:cs typeface="Lato"/>
              <a:sym typeface="Lato"/>
            </a:endParaRPr>
          </a:p>
        </p:txBody>
      </p:sp>
      <p:sp>
        <p:nvSpPr>
          <p:cNvPr id="170" name="Google Shape;170;p16"/>
          <p:cNvSpPr txBox="1"/>
          <p:nvPr/>
        </p:nvSpPr>
        <p:spPr>
          <a:xfrm rot="-5400000">
            <a:off x="6705333" y="3782467"/>
            <a:ext cx="1677200" cy="496800"/>
          </a:xfrm>
          <a:prstGeom prst="rect">
            <a:avLst/>
          </a:prstGeom>
          <a:noFill/>
          <a:ln>
            <a:noFill/>
          </a:ln>
        </p:spPr>
        <p:txBody>
          <a:bodyPr spcFirstLastPara="1" wrap="square" lIns="121900" tIns="121900" rIns="121900" bIns="121900" anchor="t" anchorCtr="0">
            <a:noAutofit/>
          </a:bodyPr>
          <a:lstStyle/>
          <a:p>
            <a:pPr algn="ctr"/>
            <a:r>
              <a:rPr lang="en" sz="2400">
                <a:highlight>
                  <a:srgbClr val="FFFFFF"/>
                </a:highlight>
                <a:latin typeface="Lato"/>
                <a:ea typeface="Lato"/>
                <a:cs typeface="Lato"/>
                <a:sym typeface="Lato"/>
              </a:rPr>
              <a:t>Response</a:t>
            </a:r>
            <a:endParaRPr sz="2400">
              <a:highlight>
                <a:srgbClr val="FFFFFF"/>
              </a:highlight>
              <a:latin typeface="Lato"/>
              <a:ea typeface="Lato"/>
              <a:cs typeface="Lato"/>
              <a:sym typeface="Lato"/>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ctr" anchorCtr="0">
            <a:noAutofit/>
          </a:bodyPr>
          <a:lstStyle/>
          <a:p>
            <a:r>
              <a:rPr lang="en" sz="4000"/>
              <a:t>Correlation and Line of Best Fit</a:t>
            </a:r>
            <a:endParaRPr sz="4000"/>
          </a:p>
        </p:txBody>
      </p:sp>
      <p:sp>
        <p:nvSpPr>
          <p:cNvPr id="176" name="Google Shape;176;p17"/>
          <p:cNvSpPr txBox="1">
            <a:spLocks noGrp="1"/>
          </p:cNvSpPr>
          <p:nvPr>
            <p:ph type="body" idx="1"/>
          </p:nvPr>
        </p:nvSpPr>
        <p:spPr>
          <a:xfrm>
            <a:off x="1730000" y="2090067"/>
            <a:ext cx="4537600" cy="3881600"/>
          </a:xfrm>
          <a:prstGeom prst="rect">
            <a:avLst/>
          </a:prstGeom>
        </p:spPr>
        <p:txBody>
          <a:bodyPr spcFirstLastPara="1" vert="horz" wrap="square" lIns="121900" tIns="121900" rIns="121900" bIns="121900" rtlCol="0" anchor="t" anchorCtr="0">
            <a:noAutofit/>
          </a:bodyPr>
          <a:lstStyle/>
          <a:p>
            <a:pPr marL="0" indent="0">
              <a:buNone/>
            </a:pPr>
            <a:r>
              <a:rPr lang="en" sz="2400"/>
              <a:t>Correlation (r) is used to measure the strength of a linear association. Only lies between -1 and +1.</a:t>
            </a:r>
            <a:endParaRPr sz="2400"/>
          </a:p>
          <a:p>
            <a:pPr marL="0" indent="0">
              <a:spcBef>
                <a:spcPts val="2133"/>
              </a:spcBef>
              <a:spcAft>
                <a:spcPts val="2133"/>
              </a:spcAft>
              <a:buNone/>
            </a:pPr>
            <a:r>
              <a:rPr lang="en" sz="2400"/>
              <a:t>Line of Best Fit is a line that shows the sum of the squared residuals are smallest of them all. Also known as a linear regression line.</a:t>
            </a:r>
            <a:endParaRPr sz="2400"/>
          </a:p>
        </p:txBody>
      </p:sp>
      <p:pic>
        <p:nvPicPr>
          <p:cNvPr id="177" name="Google Shape;177;p17"/>
          <p:cNvPicPr preferRelativeResize="0"/>
          <p:nvPr/>
        </p:nvPicPr>
        <p:blipFill>
          <a:blip r:embed="rId3">
            <a:alphaModFix/>
          </a:blip>
          <a:stretch>
            <a:fillRect/>
          </a:stretch>
        </p:blipFill>
        <p:spPr>
          <a:xfrm>
            <a:off x="9014534" y="3998967"/>
            <a:ext cx="2604167" cy="2597400"/>
          </a:xfrm>
          <a:prstGeom prst="rect">
            <a:avLst/>
          </a:prstGeom>
          <a:noFill/>
          <a:ln>
            <a:noFill/>
          </a:ln>
        </p:spPr>
      </p:pic>
      <p:pic>
        <p:nvPicPr>
          <p:cNvPr id="178" name="Google Shape;178;p17"/>
          <p:cNvPicPr preferRelativeResize="0"/>
          <p:nvPr/>
        </p:nvPicPr>
        <p:blipFill>
          <a:blip r:embed="rId4">
            <a:alphaModFix/>
          </a:blip>
          <a:stretch>
            <a:fillRect/>
          </a:stretch>
        </p:blipFill>
        <p:spPr>
          <a:xfrm>
            <a:off x="6470800" y="1658434"/>
            <a:ext cx="2340533" cy="234053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ctr" anchorCtr="0">
            <a:noAutofit/>
          </a:bodyPr>
          <a:lstStyle/>
          <a:p>
            <a:r>
              <a:rPr lang="en" sz="4000"/>
              <a:t>Predicted Value and Extrapolation</a:t>
            </a:r>
            <a:endParaRPr sz="4000"/>
          </a:p>
        </p:txBody>
      </p:sp>
      <p:sp>
        <p:nvSpPr>
          <p:cNvPr id="184" name="Google Shape;184;p18"/>
          <p:cNvSpPr txBox="1">
            <a:spLocks noGrp="1"/>
          </p:cNvSpPr>
          <p:nvPr>
            <p:ph type="body" idx="1"/>
          </p:nvPr>
        </p:nvSpPr>
        <p:spPr>
          <a:xfrm>
            <a:off x="1730000" y="2090067"/>
            <a:ext cx="9385200" cy="3881600"/>
          </a:xfrm>
          <a:prstGeom prst="rect">
            <a:avLst/>
          </a:prstGeom>
        </p:spPr>
        <p:txBody>
          <a:bodyPr spcFirstLastPara="1" vert="horz" wrap="square" lIns="121900" tIns="121900" rIns="121900" bIns="121900" rtlCol="0" anchor="t" anchorCtr="0">
            <a:noAutofit/>
          </a:bodyPr>
          <a:lstStyle/>
          <a:p>
            <a:pPr marL="0" indent="0">
              <a:buNone/>
            </a:pPr>
            <a:r>
              <a:rPr lang="en" sz="3467"/>
              <a:t>The predicted value is a point on the line of best fit that predicts the expected value based on the line. Also known as ŷ or y-hat.</a:t>
            </a:r>
            <a:endParaRPr sz="3467"/>
          </a:p>
          <a:p>
            <a:pPr marL="0" indent="0">
              <a:spcBef>
                <a:spcPts val="2133"/>
              </a:spcBef>
              <a:spcAft>
                <a:spcPts val="2133"/>
              </a:spcAft>
              <a:buNone/>
            </a:pPr>
            <a:r>
              <a:rPr lang="en" sz="3467"/>
              <a:t>Extrapolation is a predicted value that is outside of the x territory.</a:t>
            </a:r>
            <a:endParaRPr sz="3467"/>
          </a:p>
        </p:txBody>
      </p:sp>
      <p:pic>
        <p:nvPicPr>
          <p:cNvPr id="185" name="Google Shape;185;p18"/>
          <p:cNvPicPr preferRelativeResize="0"/>
          <p:nvPr/>
        </p:nvPicPr>
        <p:blipFill>
          <a:blip r:embed="rId3">
            <a:alphaModFix/>
          </a:blip>
          <a:stretch>
            <a:fillRect/>
          </a:stretch>
        </p:blipFill>
        <p:spPr>
          <a:xfrm>
            <a:off x="0" y="663368"/>
            <a:ext cx="1569733" cy="2765633"/>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ctr" anchorCtr="0">
            <a:noAutofit/>
          </a:bodyPr>
          <a:lstStyle/>
          <a:p>
            <a:r>
              <a:rPr lang="en" sz="4000"/>
              <a:t>Give this a try!</a:t>
            </a:r>
            <a:endParaRPr sz="4000"/>
          </a:p>
        </p:txBody>
      </p:sp>
      <p:sp>
        <p:nvSpPr>
          <p:cNvPr id="191" name="Google Shape;191;p19"/>
          <p:cNvSpPr txBox="1">
            <a:spLocks noGrp="1"/>
          </p:cNvSpPr>
          <p:nvPr>
            <p:ph type="body" idx="1"/>
          </p:nvPr>
        </p:nvSpPr>
        <p:spPr>
          <a:xfrm>
            <a:off x="1730000" y="2090067"/>
            <a:ext cx="9385200" cy="3881600"/>
          </a:xfrm>
          <a:prstGeom prst="rect">
            <a:avLst/>
          </a:prstGeom>
        </p:spPr>
        <p:txBody>
          <a:bodyPr spcFirstLastPara="1" vert="horz" wrap="square" lIns="121900" tIns="121900" rIns="121900" bIns="121900" rtlCol="0" anchor="t" anchorCtr="0">
            <a:noAutofit/>
          </a:bodyPr>
          <a:lstStyle/>
          <a:p>
            <a:pPr marL="0" indent="0">
              <a:buNone/>
            </a:pPr>
            <a:r>
              <a:rPr lang="en" sz="2667"/>
              <a:t>Use the data below to create a scatterplot and answer the questions on the next slide (use a calculator!).</a:t>
            </a:r>
            <a:endParaRPr sz="2667"/>
          </a:p>
          <a:p>
            <a:pPr marL="0" indent="0">
              <a:spcBef>
                <a:spcPts val="2133"/>
              </a:spcBef>
              <a:spcAft>
                <a:spcPts val="2133"/>
              </a:spcAft>
              <a:buNone/>
            </a:pPr>
            <a:endParaRPr sz="2667"/>
          </a:p>
        </p:txBody>
      </p:sp>
      <p:graphicFrame>
        <p:nvGraphicFramePr>
          <p:cNvPr id="192" name="Google Shape;192;p19"/>
          <p:cNvGraphicFramePr/>
          <p:nvPr>
            <p:extLst>
              <p:ext uri="{D42A27DB-BD31-4B8C-83A1-F6EECF244321}">
                <p14:modId xmlns:p14="http://schemas.microsoft.com/office/powerpoint/2010/main" val="4024484486"/>
              </p:ext>
            </p:extLst>
          </p:nvPr>
        </p:nvGraphicFramePr>
        <p:xfrm>
          <a:off x="-33" y="3684400"/>
          <a:ext cx="12192000" cy="2287266"/>
        </p:xfrm>
        <a:graphic>
          <a:graphicData uri="http://schemas.openxmlformats.org/drawingml/2006/table">
            <a:tbl>
              <a:tblPr>
                <a:noFill/>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gridCol w="1016000">
                  <a:extLst>
                    <a:ext uri="{9D8B030D-6E8A-4147-A177-3AD203B41FA5}">
                      <a16:colId xmlns:a16="http://schemas.microsoft.com/office/drawing/2014/main" val="20008"/>
                    </a:ext>
                  </a:extLst>
                </a:gridCol>
                <a:gridCol w="1016000">
                  <a:extLst>
                    <a:ext uri="{9D8B030D-6E8A-4147-A177-3AD203B41FA5}">
                      <a16:colId xmlns:a16="http://schemas.microsoft.com/office/drawing/2014/main" val="20009"/>
                    </a:ext>
                  </a:extLst>
                </a:gridCol>
                <a:gridCol w="1016000">
                  <a:extLst>
                    <a:ext uri="{9D8B030D-6E8A-4147-A177-3AD203B41FA5}">
                      <a16:colId xmlns:a16="http://schemas.microsoft.com/office/drawing/2014/main" val="20010"/>
                    </a:ext>
                  </a:extLst>
                </a:gridCol>
                <a:gridCol w="1016000">
                  <a:extLst>
                    <a:ext uri="{9D8B030D-6E8A-4147-A177-3AD203B41FA5}">
                      <a16:colId xmlns:a16="http://schemas.microsoft.com/office/drawing/2014/main" val="20011"/>
                    </a:ext>
                  </a:extLst>
                </a:gridCol>
              </a:tblGrid>
              <a:tr h="1143633">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x</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1</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2</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3</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4</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dirty="0">
                          <a:solidFill>
                            <a:srgbClr val="FF0000"/>
                          </a:solidFill>
                          <a:latin typeface="Montserrat"/>
                          <a:ea typeface="Montserrat"/>
                          <a:cs typeface="Montserrat"/>
                          <a:sym typeface="Montserrat"/>
                        </a:rPr>
                        <a:t>5</a:t>
                      </a:r>
                      <a:endParaRPr sz="2400" dirty="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6</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7</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8</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9</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10</a:t>
                      </a:r>
                      <a:endParaRPr sz="2400">
                        <a:solidFill>
                          <a:srgbClr val="FF0000"/>
                        </a:solidFill>
                        <a:latin typeface="Montserrat"/>
                        <a:ea typeface="Montserrat"/>
                        <a:cs typeface="Montserrat"/>
                        <a:sym typeface="Montserrat"/>
                      </a:endParaRPr>
                    </a:p>
                  </a:txBody>
                  <a:tcPr marL="121900" marR="121900" marT="121900" marB="121900" anchor="ct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19</a:t>
                      </a:r>
                      <a:endParaRPr sz="2400">
                        <a:solidFill>
                          <a:srgbClr val="FF0000"/>
                        </a:solidFill>
                        <a:latin typeface="Montserrat"/>
                        <a:ea typeface="Montserrat"/>
                        <a:cs typeface="Montserrat"/>
                        <a:sym typeface="Montserrat"/>
                      </a:endParaRPr>
                    </a:p>
                  </a:txBody>
                  <a:tcPr marL="121900" marR="121900" marT="121900" marB="121900" anchor="ctr"/>
                </a:tc>
                <a:extLst>
                  <a:ext uri="{0D108BD9-81ED-4DB2-BD59-A6C34878D82A}">
                    <a16:rowId xmlns:a16="http://schemas.microsoft.com/office/drawing/2014/main" val="10000"/>
                  </a:ext>
                </a:extLst>
              </a:tr>
              <a:tr h="1143633">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y</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2</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4</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5</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8</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11</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13</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18</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21</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27</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a:solidFill>
                            <a:srgbClr val="FF0000"/>
                          </a:solidFill>
                          <a:latin typeface="Montserrat"/>
                          <a:ea typeface="Montserrat"/>
                          <a:cs typeface="Montserrat"/>
                          <a:sym typeface="Montserrat"/>
                        </a:rPr>
                        <a:t>40</a:t>
                      </a:r>
                      <a:endParaRPr sz="240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400" dirty="0">
                          <a:solidFill>
                            <a:srgbClr val="FF0000"/>
                          </a:solidFill>
                          <a:latin typeface="Montserrat"/>
                          <a:ea typeface="Montserrat"/>
                          <a:cs typeface="Montserrat"/>
                          <a:sym typeface="Montserrat"/>
                        </a:rPr>
                        <a:t>??</a:t>
                      </a:r>
                      <a:endParaRPr sz="2400" dirty="0">
                        <a:solidFill>
                          <a:srgbClr val="FF0000"/>
                        </a:solidFill>
                        <a:latin typeface="Montserrat"/>
                        <a:ea typeface="Montserrat"/>
                        <a:cs typeface="Montserrat"/>
                        <a:sym typeface="Montserrat"/>
                      </a:endParaRPr>
                    </a:p>
                  </a:txBody>
                  <a:tcPr marL="121900" marR="121900" marT="121900" marB="121900"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Unimodal </a:t>
            </a:r>
            <a:endParaRPr/>
          </a:p>
        </p:txBody>
      </p:sp>
      <p:sp>
        <p:nvSpPr>
          <p:cNvPr id="97" name="Google Shape;97;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Unimodal Histograms have a singular peak. These are what should be expected from data. One peak, and dips further down as you continue. This is considered normal distribution. However, Skewed histograms are still considered Unimodal as they only have one peak.</a:t>
            </a:r>
            <a:endParaRPr/>
          </a:p>
        </p:txBody>
      </p:sp>
      <p:pic>
        <p:nvPicPr>
          <p:cNvPr id="98" name="Google Shape;98;p19"/>
          <p:cNvPicPr preferRelativeResize="0"/>
          <p:nvPr/>
        </p:nvPicPr>
        <p:blipFill>
          <a:blip r:embed="rId3">
            <a:alphaModFix/>
          </a:blip>
          <a:stretch>
            <a:fillRect/>
          </a:stretch>
        </p:blipFill>
        <p:spPr>
          <a:xfrm>
            <a:off x="7160173" y="3429000"/>
            <a:ext cx="5031827" cy="3429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ctr" anchorCtr="0">
            <a:noAutofit/>
          </a:bodyPr>
          <a:lstStyle/>
          <a:p>
            <a:r>
              <a:rPr lang="en" sz="4000"/>
              <a:t>Questions</a:t>
            </a:r>
            <a:endParaRPr sz="4000"/>
          </a:p>
        </p:txBody>
      </p:sp>
      <p:sp>
        <p:nvSpPr>
          <p:cNvPr id="198" name="Google Shape;198;p20"/>
          <p:cNvSpPr txBox="1">
            <a:spLocks noGrp="1"/>
          </p:cNvSpPr>
          <p:nvPr>
            <p:ph type="body" idx="1"/>
          </p:nvPr>
        </p:nvSpPr>
        <p:spPr>
          <a:xfrm>
            <a:off x="1730000" y="2090067"/>
            <a:ext cx="9385200" cy="3881600"/>
          </a:xfrm>
          <a:prstGeom prst="rect">
            <a:avLst/>
          </a:prstGeom>
        </p:spPr>
        <p:txBody>
          <a:bodyPr spcFirstLastPara="1" vert="horz" wrap="square" lIns="121900" tIns="121900" rIns="121900" bIns="121900" rtlCol="0" anchor="t" anchorCtr="0">
            <a:noAutofit/>
          </a:bodyPr>
          <a:lstStyle/>
          <a:p>
            <a:pPr marL="0" indent="0">
              <a:buNone/>
            </a:pPr>
            <a:r>
              <a:rPr lang="en" sz="2400"/>
              <a:t>What is the line of best fit (linear regression) equation?</a:t>
            </a:r>
            <a:endParaRPr sz="2400"/>
          </a:p>
          <a:p>
            <a:pPr marL="0" indent="0">
              <a:spcBef>
                <a:spcPts val="2133"/>
              </a:spcBef>
              <a:buNone/>
            </a:pPr>
            <a:endParaRPr sz="2400"/>
          </a:p>
          <a:p>
            <a:pPr marL="0" indent="0">
              <a:spcBef>
                <a:spcPts val="2133"/>
              </a:spcBef>
              <a:buNone/>
            </a:pPr>
            <a:r>
              <a:rPr lang="en" sz="2400"/>
              <a:t>What is the correlation coefficient?</a:t>
            </a:r>
            <a:endParaRPr sz="2400"/>
          </a:p>
          <a:p>
            <a:pPr marL="0" indent="0">
              <a:spcBef>
                <a:spcPts val="2133"/>
              </a:spcBef>
              <a:buNone/>
            </a:pPr>
            <a:r>
              <a:rPr lang="en" sz="2400"/>
              <a:t>What does this answer tell you?</a:t>
            </a:r>
            <a:endParaRPr sz="2400"/>
          </a:p>
          <a:p>
            <a:pPr marL="0" indent="0">
              <a:spcBef>
                <a:spcPts val="2133"/>
              </a:spcBef>
              <a:buNone/>
            </a:pPr>
            <a:endParaRPr sz="2400"/>
          </a:p>
          <a:p>
            <a:pPr marL="0" indent="0">
              <a:spcBef>
                <a:spcPts val="2133"/>
              </a:spcBef>
              <a:buNone/>
            </a:pPr>
            <a:r>
              <a:rPr lang="en" sz="2400"/>
              <a:t>What is the predicted value if the explanatory value at 19?</a:t>
            </a:r>
            <a:endParaRPr sz="2400"/>
          </a:p>
          <a:p>
            <a:pPr marL="0" indent="0">
              <a:spcBef>
                <a:spcPts val="2133"/>
              </a:spcBef>
              <a:spcAft>
                <a:spcPts val="2133"/>
              </a:spcAft>
              <a:buNone/>
            </a:pPr>
            <a:endParaRPr sz="2400"/>
          </a:p>
        </p:txBody>
      </p:sp>
      <p:sp>
        <p:nvSpPr>
          <p:cNvPr id="199" name="Google Shape;199;p20"/>
          <p:cNvSpPr txBox="1"/>
          <p:nvPr/>
        </p:nvSpPr>
        <p:spPr>
          <a:xfrm>
            <a:off x="8035233" y="525000"/>
            <a:ext cx="3812000" cy="870400"/>
          </a:xfrm>
          <a:prstGeom prst="rect">
            <a:avLst/>
          </a:prstGeom>
          <a:noFill/>
          <a:ln>
            <a:noFill/>
          </a:ln>
        </p:spPr>
        <p:txBody>
          <a:bodyPr spcFirstLastPara="1" wrap="square" lIns="121900" tIns="121900" rIns="121900" bIns="121900" anchor="ctr" anchorCtr="0">
            <a:noAutofit/>
          </a:bodyPr>
          <a:lstStyle/>
          <a:p>
            <a:r>
              <a:rPr lang="en" sz="2400">
                <a:solidFill>
                  <a:schemeClr val="lt1"/>
                </a:solidFill>
                <a:latin typeface="Lato"/>
                <a:ea typeface="Lato"/>
                <a:cs typeface="Lato"/>
                <a:sym typeface="Lato"/>
              </a:rPr>
              <a:t>(Answers are on next slide)</a:t>
            </a:r>
            <a:endParaRPr sz="2400">
              <a:solidFill>
                <a:schemeClr val="lt1"/>
              </a:solidFill>
              <a:latin typeface="Lato"/>
              <a:ea typeface="Lato"/>
              <a:cs typeface="Lato"/>
              <a:sym typeface="La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1730000" y="525000"/>
            <a:ext cx="9385200" cy="1218800"/>
          </a:xfrm>
          <a:prstGeom prst="rect">
            <a:avLst/>
          </a:prstGeom>
        </p:spPr>
        <p:txBody>
          <a:bodyPr spcFirstLastPara="1" vert="horz" wrap="square" lIns="121900" tIns="121900" rIns="121900" bIns="121900" rtlCol="0" anchor="ctr" anchorCtr="0">
            <a:noAutofit/>
          </a:bodyPr>
          <a:lstStyle/>
          <a:p>
            <a:r>
              <a:rPr lang="en" sz="4000"/>
              <a:t>Answers</a:t>
            </a:r>
            <a:endParaRPr sz="4000"/>
          </a:p>
        </p:txBody>
      </p:sp>
      <p:sp>
        <p:nvSpPr>
          <p:cNvPr id="205" name="Google Shape;205;p21"/>
          <p:cNvSpPr txBox="1">
            <a:spLocks noGrp="1"/>
          </p:cNvSpPr>
          <p:nvPr>
            <p:ph type="body" idx="1"/>
          </p:nvPr>
        </p:nvSpPr>
        <p:spPr>
          <a:xfrm>
            <a:off x="1730000" y="2090067"/>
            <a:ext cx="9385200" cy="3881600"/>
          </a:xfrm>
          <a:prstGeom prst="rect">
            <a:avLst/>
          </a:prstGeom>
        </p:spPr>
        <p:txBody>
          <a:bodyPr spcFirstLastPara="1" vert="horz" wrap="square" lIns="121900" tIns="121900" rIns="121900" bIns="121900" rtlCol="0" anchor="t" anchorCtr="0">
            <a:noAutofit/>
          </a:bodyPr>
          <a:lstStyle/>
          <a:p>
            <a:pPr marL="0" indent="0">
              <a:buNone/>
            </a:pPr>
            <a:r>
              <a:rPr lang="en" sz="2400"/>
              <a:t>y = 3.73x - 5.6</a:t>
            </a:r>
            <a:endParaRPr sz="2400"/>
          </a:p>
          <a:p>
            <a:pPr marL="0" indent="0">
              <a:spcBef>
                <a:spcPts val="2133"/>
              </a:spcBef>
              <a:buNone/>
            </a:pPr>
            <a:endParaRPr sz="2400"/>
          </a:p>
          <a:p>
            <a:pPr marL="0" indent="0">
              <a:spcBef>
                <a:spcPts val="2133"/>
              </a:spcBef>
              <a:buNone/>
            </a:pPr>
            <a:r>
              <a:rPr lang="en" sz="2400"/>
              <a:t>r = 0.95</a:t>
            </a:r>
            <a:endParaRPr sz="2400"/>
          </a:p>
          <a:p>
            <a:pPr marL="0" indent="0">
              <a:spcBef>
                <a:spcPts val="2133"/>
              </a:spcBef>
              <a:buNone/>
            </a:pPr>
            <a:r>
              <a:rPr lang="en" sz="2400"/>
              <a:t>It has a very strong and positive correlation.</a:t>
            </a:r>
            <a:endParaRPr sz="2400"/>
          </a:p>
          <a:p>
            <a:pPr marL="0" indent="0">
              <a:spcBef>
                <a:spcPts val="2133"/>
              </a:spcBef>
              <a:buNone/>
            </a:pPr>
            <a:endParaRPr sz="2400"/>
          </a:p>
          <a:p>
            <a:pPr marL="0" indent="0">
              <a:spcBef>
                <a:spcPts val="2133"/>
              </a:spcBef>
              <a:spcAft>
                <a:spcPts val="2133"/>
              </a:spcAft>
              <a:buNone/>
            </a:pPr>
            <a:r>
              <a:rPr lang="en" sz="2400"/>
              <a:t>y = 65.22</a:t>
            </a:r>
            <a:endParaRPr sz="2400"/>
          </a:p>
        </p:txBody>
      </p:sp>
      <p:pic>
        <p:nvPicPr>
          <p:cNvPr id="206" name="Google Shape;206;p21"/>
          <p:cNvPicPr preferRelativeResize="0"/>
          <p:nvPr/>
        </p:nvPicPr>
        <p:blipFill>
          <a:blip r:embed="rId3">
            <a:alphaModFix/>
          </a:blip>
          <a:stretch>
            <a:fillRect/>
          </a:stretch>
        </p:blipFill>
        <p:spPr>
          <a:xfrm>
            <a:off x="7688400" y="174599"/>
            <a:ext cx="4301232" cy="38816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972600" y="1763267"/>
            <a:ext cx="10250800" cy="2219600"/>
          </a:xfrm>
          <a:prstGeom prst="rect">
            <a:avLst/>
          </a:prstGeom>
        </p:spPr>
        <p:txBody>
          <a:bodyPr spcFirstLastPara="1" vert="horz" wrap="square" lIns="121900" tIns="121900" rIns="121900" bIns="121900" rtlCol="0" anchor="t" anchorCtr="0">
            <a:noAutofit/>
          </a:bodyPr>
          <a:lstStyle/>
          <a:p>
            <a:pPr algn="l">
              <a:spcBef>
                <a:spcPts val="0"/>
              </a:spcBef>
            </a:pPr>
            <a:r>
              <a:rPr lang="en"/>
              <a:t>Linear, Exponential, Power</a:t>
            </a:r>
            <a:endParaRPr/>
          </a:p>
          <a:p>
            <a:pPr algn="l">
              <a:spcBef>
                <a:spcPts val="0"/>
              </a:spcBef>
            </a:pPr>
            <a:r>
              <a:rPr lang="en"/>
              <a:t>Regression Notes</a:t>
            </a:r>
            <a:endParaRPr/>
          </a:p>
        </p:txBody>
      </p:sp>
      <p:sp>
        <p:nvSpPr>
          <p:cNvPr id="87" name="Google Shape;87;p13"/>
          <p:cNvSpPr txBox="1">
            <a:spLocks noGrp="1"/>
          </p:cNvSpPr>
          <p:nvPr>
            <p:ph type="subTitle" idx="1"/>
          </p:nvPr>
        </p:nvSpPr>
        <p:spPr>
          <a:xfrm>
            <a:off x="972836" y="4230533"/>
            <a:ext cx="10250800" cy="721600"/>
          </a:xfrm>
          <a:prstGeom prst="rect">
            <a:avLst/>
          </a:prstGeom>
        </p:spPr>
        <p:txBody>
          <a:bodyPr spcFirstLastPara="1" vert="horz" wrap="square" lIns="121900" tIns="121900" rIns="121900" bIns="121900" rtlCol="0" anchor="t" anchorCtr="0">
            <a:noAutofit/>
          </a:bodyPr>
          <a:lstStyle/>
          <a:p>
            <a:pPr algn="l">
              <a:spcBef>
                <a:spcPts val="0"/>
              </a:spcBef>
            </a:pPr>
            <a:r>
              <a:rPr lang="en"/>
              <a:t>By: Eliot Martinon</a:t>
            </a: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090587" y="445593"/>
            <a:ext cx="10251600" cy="713600"/>
          </a:xfrm>
          <a:prstGeom prst="rect">
            <a:avLst/>
          </a:prstGeom>
        </p:spPr>
        <p:txBody>
          <a:bodyPr spcFirstLastPara="1" vert="horz" wrap="square" lIns="121900" tIns="121900" rIns="121900" bIns="121900" rtlCol="0" anchor="t" anchorCtr="0">
            <a:noAutofit/>
          </a:bodyPr>
          <a:lstStyle/>
          <a:p>
            <a:r>
              <a:rPr lang="en" dirty="0"/>
              <a:t>Overview</a:t>
            </a:r>
            <a:endParaRPr dirty="0"/>
          </a:p>
        </p:txBody>
      </p:sp>
      <p:sp>
        <p:nvSpPr>
          <p:cNvPr id="93" name="Google Shape;93;p14"/>
          <p:cNvSpPr txBox="1">
            <a:spLocks noGrp="1"/>
          </p:cNvSpPr>
          <p:nvPr>
            <p:ph type="body" idx="1"/>
          </p:nvPr>
        </p:nvSpPr>
        <p:spPr>
          <a:xfrm>
            <a:off x="970200" y="1616394"/>
            <a:ext cx="10251600" cy="3014800"/>
          </a:xfrm>
          <a:prstGeom prst="rect">
            <a:avLst/>
          </a:prstGeom>
        </p:spPr>
        <p:txBody>
          <a:bodyPr spcFirstLastPara="1" vert="horz" wrap="square" lIns="121900" tIns="121900" rIns="121900" bIns="121900" rtlCol="0" anchor="t" anchorCtr="0">
            <a:noAutofit/>
          </a:bodyPr>
          <a:lstStyle/>
          <a:p>
            <a:pPr marL="0" indent="0">
              <a:buNone/>
            </a:pPr>
            <a:r>
              <a:rPr lang="en" dirty="0"/>
              <a:t>The use of regressions will allow you to be able to analyze given data by making a graph with it and fitting a line of best fit based on the correlation coefficient ( r ).</a:t>
            </a:r>
            <a:endParaRPr dirty="0"/>
          </a:p>
          <a:p>
            <a:pPr marL="0" indent="0">
              <a:spcBef>
                <a:spcPts val="2133"/>
              </a:spcBef>
              <a:buNone/>
            </a:pPr>
            <a:r>
              <a:rPr lang="en" dirty="0"/>
              <a:t>In this presentation, you will be shown:</a:t>
            </a:r>
            <a:endParaRPr dirty="0"/>
          </a:p>
          <a:p>
            <a:pPr indent="-414856">
              <a:spcBef>
                <a:spcPts val="2133"/>
              </a:spcBef>
              <a:buSzPts val="1300"/>
            </a:pPr>
            <a:r>
              <a:rPr lang="en" dirty="0"/>
              <a:t>Different regressions such as </a:t>
            </a:r>
            <a:r>
              <a:rPr lang="en" b="1" dirty="0"/>
              <a:t>Linear, Exponential, and Power</a:t>
            </a:r>
            <a:endParaRPr dirty="0"/>
          </a:p>
          <a:p>
            <a:pPr indent="-414856">
              <a:buSzPts val="1300"/>
            </a:pPr>
            <a:r>
              <a:rPr lang="en" dirty="0"/>
              <a:t>How to find the regressions with your calculator</a:t>
            </a:r>
            <a:endParaRPr dirty="0"/>
          </a:p>
          <a:p>
            <a:pPr indent="-414856">
              <a:buSzPts val="1300"/>
            </a:pPr>
            <a:r>
              <a:rPr lang="en" dirty="0"/>
              <a:t>An example problem</a:t>
            </a:r>
            <a:endParaRPr dirty="0"/>
          </a:p>
          <a:p>
            <a:pPr indent="-414856">
              <a:buSzPts val="1300"/>
            </a:pPr>
            <a:r>
              <a:rPr lang="en" dirty="0"/>
              <a:t>Extra facts about the regressions</a:t>
            </a:r>
            <a:endParaRPr dirty="0"/>
          </a:p>
          <a:p>
            <a:pPr indent="-414856">
              <a:buSzPts val="1300"/>
            </a:pPr>
            <a:r>
              <a:rPr lang="en" dirty="0"/>
              <a:t>A quiz based on the information in the presentation</a:t>
            </a:r>
            <a:endParaRPr dirty="0"/>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692381" y="376917"/>
            <a:ext cx="10251600" cy="713600"/>
          </a:xfrm>
          <a:prstGeom prst="rect">
            <a:avLst/>
          </a:prstGeom>
        </p:spPr>
        <p:txBody>
          <a:bodyPr spcFirstLastPara="1" vert="horz" wrap="square" lIns="121900" tIns="121900" rIns="121900" bIns="121900" rtlCol="0" anchor="t" anchorCtr="0">
            <a:noAutofit/>
          </a:bodyPr>
          <a:lstStyle/>
          <a:p>
            <a:r>
              <a:rPr lang="en" dirty="0"/>
              <a:t>Linear</a:t>
            </a:r>
            <a:endParaRPr dirty="0"/>
          </a:p>
        </p:txBody>
      </p:sp>
      <p:sp>
        <p:nvSpPr>
          <p:cNvPr id="99" name="Google Shape;99;p15"/>
          <p:cNvSpPr txBox="1">
            <a:spLocks noGrp="1"/>
          </p:cNvSpPr>
          <p:nvPr>
            <p:ph type="body" idx="1"/>
          </p:nvPr>
        </p:nvSpPr>
        <p:spPr>
          <a:xfrm>
            <a:off x="130844" y="2639097"/>
            <a:ext cx="10251600" cy="3014800"/>
          </a:xfrm>
          <a:prstGeom prst="rect">
            <a:avLst/>
          </a:prstGeom>
        </p:spPr>
        <p:txBody>
          <a:bodyPr spcFirstLastPara="1" vert="horz" wrap="square" lIns="121900" tIns="121900" rIns="121900" bIns="121900" rtlCol="0" anchor="t" anchorCtr="0">
            <a:noAutofit/>
          </a:bodyPr>
          <a:lstStyle/>
          <a:p>
            <a:pPr marL="0" indent="0">
              <a:buNone/>
            </a:pPr>
            <a:r>
              <a:rPr lang="en"/>
              <a:t>Function: </a:t>
            </a:r>
            <a:r>
              <a:rPr lang="en" b="1"/>
              <a:t>y= ax+b </a:t>
            </a:r>
            <a:r>
              <a:rPr lang="en"/>
              <a:t>(calculator) or</a:t>
            </a:r>
            <a:r>
              <a:rPr lang="en" b="1"/>
              <a:t> y=mx+b</a:t>
            </a:r>
            <a:r>
              <a:rPr lang="en"/>
              <a:t> (by hand)</a:t>
            </a:r>
            <a:endParaRPr/>
          </a:p>
          <a:p>
            <a:pPr marL="0" indent="0">
              <a:lnSpc>
                <a:spcPct val="100000"/>
              </a:lnSpc>
              <a:spcBef>
                <a:spcPts val="2133"/>
              </a:spcBef>
              <a:buNone/>
            </a:pPr>
            <a:r>
              <a:rPr lang="en"/>
              <a:t>Facts:</a:t>
            </a:r>
            <a:endParaRPr/>
          </a:p>
          <a:p>
            <a:pPr indent="-414856">
              <a:lnSpc>
                <a:spcPct val="100000"/>
              </a:lnSpc>
              <a:spcBef>
                <a:spcPts val="2133"/>
              </a:spcBef>
              <a:buSzPts val="1300"/>
            </a:pPr>
            <a:r>
              <a:rPr lang="en"/>
              <a:t>Only whole numbers</a:t>
            </a:r>
            <a:endParaRPr/>
          </a:p>
          <a:p>
            <a:pPr indent="-414856">
              <a:lnSpc>
                <a:spcPct val="100000"/>
              </a:lnSpc>
              <a:buSzPts val="1300"/>
            </a:pPr>
            <a:r>
              <a:rPr lang="en"/>
              <a:t>Straight line</a:t>
            </a:r>
            <a:endParaRPr/>
          </a:p>
          <a:p>
            <a:pPr indent="-414856">
              <a:lnSpc>
                <a:spcPct val="100000"/>
              </a:lnSpc>
              <a:buSzPts val="1300"/>
            </a:pPr>
            <a:r>
              <a:rPr lang="en"/>
              <a:t>One independent and one dependent variable</a:t>
            </a:r>
            <a:endParaRPr/>
          </a:p>
          <a:p>
            <a:pPr indent="-414856">
              <a:lnSpc>
                <a:spcPct val="100000"/>
              </a:lnSpc>
              <a:buSzPts val="1300"/>
            </a:pPr>
            <a:r>
              <a:rPr lang="en"/>
              <a:t>If any curves, it is not linear</a:t>
            </a:r>
            <a:endParaRPr/>
          </a:p>
          <a:p>
            <a:pPr indent="-414856">
              <a:lnSpc>
                <a:spcPct val="100000"/>
              </a:lnSpc>
              <a:buSzPts val="1300"/>
            </a:pPr>
            <a:r>
              <a:rPr lang="en"/>
              <a:t>The constant term is a or the y-intercept </a:t>
            </a:r>
            <a:endParaRPr/>
          </a:p>
        </p:txBody>
      </p:sp>
      <p:pic>
        <p:nvPicPr>
          <p:cNvPr id="100" name="Google Shape;100;p15"/>
          <p:cNvPicPr preferRelativeResize="0"/>
          <p:nvPr/>
        </p:nvPicPr>
        <p:blipFill>
          <a:blip r:embed="rId3">
            <a:alphaModFix/>
          </a:blip>
          <a:stretch>
            <a:fillRect/>
          </a:stretch>
        </p:blipFill>
        <p:spPr>
          <a:xfrm>
            <a:off x="8169568" y="1090517"/>
            <a:ext cx="3891588" cy="40861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Exponential</a:t>
            </a:r>
            <a:endParaRPr/>
          </a:p>
        </p:txBody>
      </p:sp>
      <p:sp>
        <p:nvSpPr>
          <p:cNvPr id="106" name="Google Shape;106;p16"/>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marL="0" indent="0">
              <a:buNone/>
            </a:pPr>
            <a:r>
              <a:rPr lang="en"/>
              <a:t>Function: </a:t>
            </a:r>
            <a:r>
              <a:rPr lang="en" b="1"/>
              <a:t>y=ab^x</a:t>
            </a:r>
            <a:endParaRPr b="1"/>
          </a:p>
          <a:p>
            <a:pPr marL="0" indent="0">
              <a:spcBef>
                <a:spcPts val="2133"/>
              </a:spcBef>
              <a:buNone/>
            </a:pPr>
            <a:r>
              <a:rPr lang="en"/>
              <a:t>Facts:</a:t>
            </a:r>
            <a:endParaRPr/>
          </a:p>
          <a:p>
            <a:pPr indent="-414856">
              <a:spcBef>
                <a:spcPts val="2133"/>
              </a:spcBef>
              <a:buSzPts val="1300"/>
            </a:pPr>
            <a:r>
              <a:rPr lang="en"/>
              <a:t>Can deal with population or percentages</a:t>
            </a:r>
            <a:endParaRPr/>
          </a:p>
          <a:p>
            <a:pPr lvl="1" indent="-397923">
              <a:spcBef>
                <a:spcPts val="0"/>
              </a:spcBef>
              <a:buSzPts val="1100"/>
            </a:pPr>
            <a:r>
              <a:rPr lang="en"/>
              <a:t> (compound interest)</a:t>
            </a:r>
            <a:endParaRPr/>
          </a:p>
          <a:p>
            <a:pPr indent="-414856">
              <a:buSzPts val="1300"/>
            </a:pPr>
            <a:r>
              <a:rPr lang="en"/>
              <a:t>Instead of y=2x it is y=2^x</a:t>
            </a:r>
            <a:endParaRPr/>
          </a:p>
          <a:p>
            <a:pPr indent="-414856">
              <a:buSzPts val="1300"/>
            </a:pPr>
            <a:r>
              <a:rPr lang="en"/>
              <a:t>When b = 1, the graph is horizontal at y = a</a:t>
            </a:r>
            <a:endParaRPr/>
          </a:p>
          <a:p>
            <a:pPr indent="-414856">
              <a:buSzPts val="1300"/>
            </a:pPr>
            <a:r>
              <a:rPr lang="en"/>
              <a:t>Starts with a horizontal asymptote of y = 0</a:t>
            </a:r>
            <a:endParaRPr/>
          </a:p>
          <a:p>
            <a:pPr indent="0">
              <a:spcBef>
                <a:spcPts val="2133"/>
              </a:spcBef>
              <a:spcAft>
                <a:spcPts val="2133"/>
              </a:spcAft>
              <a:buNone/>
            </a:pPr>
            <a:endParaRPr/>
          </a:p>
        </p:txBody>
      </p:sp>
      <p:pic>
        <p:nvPicPr>
          <p:cNvPr id="107" name="Google Shape;107;p16"/>
          <p:cNvPicPr preferRelativeResize="0"/>
          <p:nvPr/>
        </p:nvPicPr>
        <p:blipFill>
          <a:blip r:embed="rId3">
            <a:alphaModFix/>
          </a:blip>
          <a:stretch>
            <a:fillRect/>
          </a:stretch>
        </p:blipFill>
        <p:spPr>
          <a:xfrm>
            <a:off x="7079226" y="999491"/>
            <a:ext cx="4346913" cy="25210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Power</a:t>
            </a:r>
            <a:endParaRPr/>
          </a:p>
        </p:txBody>
      </p:sp>
      <p:sp>
        <p:nvSpPr>
          <p:cNvPr id="113" name="Google Shape;113;p17"/>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marL="0" indent="0">
              <a:buNone/>
            </a:pPr>
            <a:r>
              <a:rPr lang="en"/>
              <a:t>Function: </a:t>
            </a:r>
            <a:r>
              <a:rPr lang="en" b="1"/>
              <a:t>y=a(x^b)</a:t>
            </a:r>
            <a:endParaRPr b="1"/>
          </a:p>
          <a:p>
            <a:pPr marL="0" indent="0">
              <a:spcBef>
                <a:spcPts val="2133"/>
              </a:spcBef>
              <a:buNone/>
            </a:pPr>
            <a:r>
              <a:rPr lang="en"/>
              <a:t>Facts:</a:t>
            </a:r>
            <a:endParaRPr/>
          </a:p>
          <a:p>
            <a:pPr indent="-414856">
              <a:spcBef>
                <a:spcPts val="2133"/>
              </a:spcBef>
              <a:buSzPts val="1300"/>
            </a:pPr>
            <a:r>
              <a:rPr lang="en"/>
              <a:t>A variable raised to a fixed power</a:t>
            </a:r>
            <a:endParaRPr/>
          </a:p>
          <a:p>
            <a:pPr indent="-414856">
              <a:buSzPts val="1300"/>
            </a:pPr>
            <a:r>
              <a:rPr lang="en"/>
              <a:t>The parameter b, called either the exponent or the “power”</a:t>
            </a:r>
            <a:endParaRPr/>
          </a:p>
          <a:p>
            <a:pPr lvl="1" indent="-397923">
              <a:spcBef>
                <a:spcPts val="0"/>
              </a:spcBef>
              <a:buSzPts val="1100"/>
            </a:pPr>
            <a:r>
              <a:rPr lang="en"/>
              <a:t>(determines the function’s rates of growth and decay)</a:t>
            </a:r>
            <a:endParaRPr/>
          </a:p>
          <a:p>
            <a:pPr indent="-414856">
              <a:buSzPts val="1300"/>
            </a:pPr>
            <a:r>
              <a:rPr lang="en"/>
              <a:t>Examples include </a:t>
            </a:r>
            <a:r>
              <a:rPr lang="en" b="1"/>
              <a:t>Root Functions</a:t>
            </a:r>
            <a:endParaRPr b="1"/>
          </a:p>
          <a:p>
            <a:pPr lvl="1" indent="-397923">
              <a:spcBef>
                <a:spcPts val="0"/>
              </a:spcBef>
              <a:buSzPts val="1100"/>
            </a:pPr>
            <a:r>
              <a:rPr lang="en"/>
              <a:t>As well as </a:t>
            </a:r>
            <a:r>
              <a:rPr lang="en" b="1"/>
              <a:t>Reciprocal Functions</a:t>
            </a:r>
            <a:endParaRPr/>
          </a:p>
        </p:txBody>
      </p:sp>
      <p:pic>
        <p:nvPicPr>
          <p:cNvPr id="114" name="Google Shape;114;p17"/>
          <p:cNvPicPr preferRelativeResize="0"/>
          <p:nvPr/>
        </p:nvPicPr>
        <p:blipFill>
          <a:blip r:embed="rId3">
            <a:alphaModFix/>
          </a:blip>
          <a:stretch>
            <a:fillRect/>
          </a:stretch>
        </p:blipFill>
        <p:spPr>
          <a:xfrm>
            <a:off x="7467234" y="1540967"/>
            <a:ext cx="4565265" cy="42456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972600" y="519336"/>
            <a:ext cx="10251600" cy="713600"/>
          </a:xfrm>
          <a:prstGeom prst="rect">
            <a:avLst/>
          </a:prstGeom>
        </p:spPr>
        <p:txBody>
          <a:bodyPr spcFirstLastPara="1" vert="horz" wrap="square" lIns="121900" tIns="121900" rIns="121900" bIns="121900" rtlCol="0" anchor="t" anchorCtr="0">
            <a:noAutofit/>
          </a:bodyPr>
          <a:lstStyle/>
          <a:p>
            <a:r>
              <a:rPr lang="en" dirty="0"/>
              <a:t>How to find them with a Calculator</a:t>
            </a:r>
            <a:endParaRPr dirty="0"/>
          </a:p>
        </p:txBody>
      </p:sp>
      <p:sp>
        <p:nvSpPr>
          <p:cNvPr id="120" name="Google Shape;120;p18"/>
          <p:cNvSpPr txBox="1">
            <a:spLocks noGrp="1"/>
          </p:cNvSpPr>
          <p:nvPr>
            <p:ph type="body" idx="1"/>
          </p:nvPr>
        </p:nvSpPr>
        <p:spPr>
          <a:xfrm>
            <a:off x="795619" y="1459227"/>
            <a:ext cx="10251600" cy="3014800"/>
          </a:xfrm>
          <a:prstGeom prst="rect">
            <a:avLst/>
          </a:prstGeom>
        </p:spPr>
        <p:txBody>
          <a:bodyPr spcFirstLastPara="1" vert="horz" wrap="square" lIns="121900" tIns="121900" rIns="121900" bIns="121900" rtlCol="0" anchor="t" anchorCtr="0">
            <a:noAutofit/>
          </a:bodyPr>
          <a:lstStyle/>
          <a:p>
            <a:pPr marL="0" indent="0">
              <a:buNone/>
            </a:pPr>
            <a:r>
              <a:rPr lang="en"/>
              <a:t>(Make sure to turn diagnostics on by pressing “2nd” zero and then scrolling down, this will give you the correlation coefficient ( </a:t>
            </a:r>
            <a:r>
              <a:rPr lang="en" b="1"/>
              <a:t>r )</a:t>
            </a:r>
            <a:r>
              <a:rPr lang="en"/>
              <a:t>).</a:t>
            </a:r>
            <a:endParaRPr/>
          </a:p>
          <a:p>
            <a:pPr marL="0" indent="0">
              <a:spcBef>
                <a:spcPts val="2133"/>
              </a:spcBef>
              <a:buNone/>
            </a:pPr>
            <a:r>
              <a:rPr lang="en"/>
              <a:t>Step 1: Press the “stat” button on your calculator</a:t>
            </a:r>
            <a:endParaRPr/>
          </a:p>
          <a:p>
            <a:pPr marL="0" indent="0">
              <a:spcBef>
                <a:spcPts val="2133"/>
              </a:spcBef>
              <a:buNone/>
            </a:pPr>
            <a:r>
              <a:rPr lang="en"/>
              <a:t>Step 2: Click the Edit… button and it should open up a blank chart with L1, L2, L3, and etc</a:t>
            </a:r>
            <a:endParaRPr/>
          </a:p>
          <a:p>
            <a:pPr marL="0" indent="0">
              <a:spcBef>
                <a:spcPts val="2133"/>
              </a:spcBef>
              <a:buNone/>
            </a:pPr>
            <a:r>
              <a:rPr lang="en"/>
              <a:t>Step 3: Input the desired data into the chart (L1 = x, L2 = y)</a:t>
            </a:r>
            <a:endParaRPr/>
          </a:p>
          <a:p>
            <a:pPr marL="0" indent="0">
              <a:spcBef>
                <a:spcPts val="2133"/>
              </a:spcBef>
              <a:buNone/>
            </a:pPr>
            <a:r>
              <a:rPr lang="en"/>
              <a:t>Step 4: Press “2nd” mode to quit out and then push the “stat” button again</a:t>
            </a:r>
            <a:endParaRPr/>
          </a:p>
          <a:p>
            <a:pPr marL="0" indent="0">
              <a:spcBef>
                <a:spcPts val="2133"/>
              </a:spcBef>
              <a:spcAft>
                <a:spcPts val="2133"/>
              </a:spcAft>
              <a:buNone/>
            </a:pPr>
            <a:r>
              <a:rPr lang="en"/>
              <a:t>Step 5: Switch to the “calc” tab and then click “4” for linreg, “0” for expreg, or “A” for pwrreg</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751374" y="408033"/>
            <a:ext cx="10251600" cy="713600"/>
          </a:xfrm>
          <a:prstGeom prst="rect">
            <a:avLst/>
          </a:prstGeom>
        </p:spPr>
        <p:txBody>
          <a:bodyPr spcFirstLastPara="1" vert="horz" wrap="square" lIns="121900" tIns="121900" rIns="121900" bIns="121900" rtlCol="0" anchor="t" anchorCtr="0">
            <a:noAutofit/>
          </a:bodyPr>
          <a:lstStyle/>
          <a:p>
            <a:r>
              <a:rPr lang="en" dirty="0"/>
              <a:t>Example </a:t>
            </a:r>
            <a:endParaRPr dirty="0"/>
          </a:p>
        </p:txBody>
      </p:sp>
      <p:sp>
        <p:nvSpPr>
          <p:cNvPr id="126" name="Google Shape;126;p19"/>
          <p:cNvSpPr txBox="1">
            <a:spLocks noGrp="1"/>
          </p:cNvSpPr>
          <p:nvPr>
            <p:ph type="body" idx="1"/>
          </p:nvPr>
        </p:nvSpPr>
        <p:spPr>
          <a:xfrm>
            <a:off x="508967" y="1649147"/>
            <a:ext cx="10251600" cy="3014800"/>
          </a:xfrm>
          <a:prstGeom prst="rect">
            <a:avLst/>
          </a:prstGeom>
        </p:spPr>
        <p:txBody>
          <a:bodyPr spcFirstLastPara="1" vert="horz" wrap="square" lIns="121900" tIns="121900" rIns="121900" bIns="121900" rtlCol="0" anchor="t" anchorCtr="0">
            <a:noAutofit/>
          </a:bodyPr>
          <a:lstStyle/>
          <a:p>
            <a:pPr marL="0" indent="0">
              <a:buNone/>
            </a:pPr>
            <a:r>
              <a:rPr lang="en" dirty="0"/>
              <a:t>After plugging the data into your calculator, </a:t>
            </a:r>
          </a:p>
          <a:p>
            <a:pPr marL="0" indent="0">
              <a:buNone/>
            </a:pPr>
            <a:r>
              <a:rPr lang="en" dirty="0"/>
              <a:t>the answers should be:</a:t>
            </a:r>
            <a:endParaRPr dirty="0"/>
          </a:p>
          <a:p>
            <a:pPr marL="0" indent="0">
              <a:spcBef>
                <a:spcPts val="2133"/>
              </a:spcBef>
              <a:buNone/>
            </a:pPr>
            <a:r>
              <a:rPr lang="en" dirty="0"/>
              <a:t>Linreg: </a:t>
            </a:r>
            <a:r>
              <a:rPr lang="en" b="1" dirty="0"/>
              <a:t>2x+2</a:t>
            </a:r>
            <a:endParaRPr dirty="0"/>
          </a:p>
          <a:p>
            <a:pPr marL="0" indent="0">
              <a:spcBef>
                <a:spcPts val="2133"/>
              </a:spcBef>
              <a:buNone/>
            </a:pPr>
            <a:r>
              <a:rPr lang="en" dirty="0"/>
              <a:t>Expreg: </a:t>
            </a:r>
            <a:r>
              <a:rPr lang="en" b="1" dirty="0"/>
              <a:t>3.52(1.28^x)</a:t>
            </a:r>
            <a:endParaRPr b="1" dirty="0"/>
          </a:p>
          <a:p>
            <a:pPr marL="0" indent="0">
              <a:spcBef>
                <a:spcPts val="2133"/>
              </a:spcBef>
              <a:buNone/>
            </a:pPr>
            <a:r>
              <a:rPr lang="en" dirty="0"/>
              <a:t>Pwrreg: </a:t>
            </a:r>
            <a:r>
              <a:rPr lang="en" b="1" dirty="0"/>
              <a:t>3.84(x^0.7)</a:t>
            </a:r>
            <a:endParaRPr b="1" dirty="0"/>
          </a:p>
          <a:p>
            <a:pPr marL="0" indent="0">
              <a:spcBef>
                <a:spcPts val="2133"/>
              </a:spcBef>
              <a:spcAft>
                <a:spcPts val="2133"/>
              </a:spcAft>
              <a:buNone/>
            </a:pPr>
            <a:endParaRPr dirty="0"/>
          </a:p>
        </p:txBody>
      </p:sp>
      <p:graphicFrame>
        <p:nvGraphicFramePr>
          <p:cNvPr id="127" name="Google Shape;127;p19"/>
          <p:cNvGraphicFramePr/>
          <p:nvPr/>
        </p:nvGraphicFramePr>
        <p:xfrm>
          <a:off x="9187567" y="1327867"/>
          <a:ext cx="1573134" cy="3657360"/>
        </p:xfrm>
        <a:graphic>
          <a:graphicData uri="http://schemas.openxmlformats.org/drawingml/2006/table">
            <a:tbl>
              <a:tblPr>
                <a:noFill/>
              </a:tblPr>
              <a:tblGrid>
                <a:gridCol w="786567">
                  <a:extLst>
                    <a:ext uri="{9D8B030D-6E8A-4147-A177-3AD203B41FA5}">
                      <a16:colId xmlns:a16="http://schemas.microsoft.com/office/drawing/2014/main" val="20000"/>
                    </a:ext>
                  </a:extLst>
                </a:gridCol>
                <a:gridCol w="786567">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r>
                        <a:rPr lang="en" sz="2400"/>
                        <a:t>4</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2</a:t>
                      </a:r>
                      <a:endParaRPr sz="2400"/>
                    </a:p>
                  </a:txBody>
                  <a:tcPr marL="121900" marR="121900" marT="121900" marB="121900"/>
                </a:tc>
                <a:tc>
                  <a:txBody>
                    <a:bodyPr/>
                    <a:lstStyle/>
                    <a:p>
                      <a:pPr marL="0" lvl="0" indent="0" algn="l" rtl="0">
                        <a:spcBef>
                          <a:spcPts val="0"/>
                        </a:spcBef>
                        <a:spcAft>
                          <a:spcPts val="0"/>
                        </a:spcAft>
                        <a:buNone/>
                      </a:pPr>
                      <a:r>
                        <a:rPr lang="en" sz="2400"/>
                        <a:t>6</a:t>
                      </a:r>
                      <a:endParaRPr sz="2400"/>
                    </a:p>
                  </a:txBody>
                  <a:tcPr marL="121900" marR="121900" marT="121900" marB="121900"/>
                </a:tc>
                <a:extLst>
                  <a:ext uri="{0D108BD9-81ED-4DB2-BD59-A6C34878D82A}">
                    <a16:rowId xmlns:a16="http://schemas.microsoft.com/office/drawing/2014/main" val="10001"/>
                  </a:ext>
                </a:extLst>
              </a:tr>
              <a:tr h="609560">
                <a:tc>
                  <a:txBody>
                    <a:bodyPr/>
                    <a:lstStyle/>
                    <a:p>
                      <a:pPr marL="0" lvl="0" indent="0" algn="l" rtl="0">
                        <a:spcBef>
                          <a:spcPts val="0"/>
                        </a:spcBef>
                        <a:spcAft>
                          <a:spcPts val="0"/>
                        </a:spcAft>
                        <a:buNone/>
                      </a:pPr>
                      <a:r>
                        <a:rPr lang="en" sz="2400"/>
                        <a:t>3</a:t>
                      </a:r>
                      <a:endParaRPr sz="2400"/>
                    </a:p>
                  </a:txBody>
                  <a:tcPr marL="121900" marR="121900" marT="121900" marB="121900"/>
                </a:tc>
                <a:tc>
                  <a:txBody>
                    <a:bodyPr/>
                    <a:lstStyle/>
                    <a:p>
                      <a:pPr marL="0" lvl="0" indent="0" algn="l" rtl="0">
                        <a:spcBef>
                          <a:spcPts val="0"/>
                        </a:spcBef>
                        <a:spcAft>
                          <a:spcPts val="0"/>
                        </a:spcAft>
                        <a:buNone/>
                      </a:pPr>
                      <a:r>
                        <a:rPr lang="en" sz="2400"/>
                        <a:t>8</a:t>
                      </a:r>
                      <a:endParaRPr sz="2400"/>
                    </a:p>
                  </a:txBody>
                  <a:tcPr marL="121900" marR="121900" marT="121900" marB="121900"/>
                </a:tc>
                <a:extLst>
                  <a:ext uri="{0D108BD9-81ED-4DB2-BD59-A6C34878D82A}">
                    <a16:rowId xmlns:a16="http://schemas.microsoft.com/office/drawing/2014/main" val="10002"/>
                  </a:ext>
                </a:extLst>
              </a:tr>
              <a:tr h="609560">
                <a:tc>
                  <a:txBody>
                    <a:bodyPr/>
                    <a:lstStyle/>
                    <a:p>
                      <a:pPr marL="0" lvl="0" indent="0" algn="l" rtl="0">
                        <a:spcBef>
                          <a:spcPts val="0"/>
                        </a:spcBef>
                        <a:spcAft>
                          <a:spcPts val="0"/>
                        </a:spcAft>
                        <a:buNone/>
                      </a:pPr>
                      <a:r>
                        <a:rPr lang="en" sz="2400"/>
                        <a:t>4</a:t>
                      </a:r>
                      <a:endParaRPr sz="2400"/>
                    </a:p>
                  </a:txBody>
                  <a:tcPr marL="121900" marR="121900" marT="121900" marB="121900"/>
                </a:tc>
                <a:tc>
                  <a:txBody>
                    <a:bodyPr/>
                    <a:lstStyle/>
                    <a:p>
                      <a:pPr marL="0" lvl="0" indent="0" algn="l" rtl="0">
                        <a:spcBef>
                          <a:spcPts val="0"/>
                        </a:spcBef>
                        <a:spcAft>
                          <a:spcPts val="0"/>
                        </a:spcAft>
                        <a:buNone/>
                      </a:pPr>
                      <a:r>
                        <a:rPr lang="en" sz="2400"/>
                        <a:t>10</a:t>
                      </a:r>
                      <a:endParaRPr sz="2400"/>
                    </a:p>
                  </a:txBody>
                  <a:tcPr marL="121900" marR="121900" marT="121900" marB="121900"/>
                </a:tc>
                <a:extLst>
                  <a:ext uri="{0D108BD9-81ED-4DB2-BD59-A6C34878D82A}">
                    <a16:rowId xmlns:a16="http://schemas.microsoft.com/office/drawing/2014/main" val="10003"/>
                  </a:ext>
                </a:extLst>
              </a:tr>
              <a:tr h="609560">
                <a:tc>
                  <a:txBody>
                    <a:bodyPr/>
                    <a:lstStyle/>
                    <a:p>
                      <a:pPr marL="0" lvl="0" indent="0" algn="l" rtl="0">
                        <a:spcBef>
                          <a:spcPts val="0"/>
                        </a:spcBef>
                        <a:spcAft>
                          <a:spcPts val="0"/>
                        </a:spcAft>
                        <a:buNone/>
                      </a:pPr>
                      <a:r>
                        <a:rPr lang="en" sz="2400"/>
                        <a:t>5</a:t>
                      </a:r>
                      <a:endParaRPr sz="2400"/>
                    </a:p>
                  </a:txBody>
                  <a:tcPr marL="121900" marR="121900" marT="121900" marB="121900"/>
                </a:tc>
                <a:tc>
                  <a:txBody>
                    <a:bodyPr/>
                    <a:lstStyle/>
                    <a:p>
                      <a:pPr marL="0" lvl="0" indent="0" algn="l" rtl="0">
                        <a:spcBef>
                          <a:spcPts val="0"/>
                        </a:spcBef>
                        <a:spcAft>
                          <a:spcPts val="0"/>
                        </a:spcAft>
                        <a:buNone/>
                      </a:pPr>
                      <a:r>
                        <a:rPr lang="en" sz="2400"/>
                        <a:t>12</a:t>
                      </a:r>
                      <a:endParaRPr sz="2400"/>
                    </a:p>
                  </a:txBody>
                  <a:tcPr marL="121900" marR="121900" marT="121900" marB="121900"/>
                </a:tc>
                <a:extLst>
                  <a:ext uri="{0D108BD9-81ED-4DB2-BD59-A6C34878D82A}">
                    <a16:rowId xmlns:a16="http://schemas.microsoft.com/office/drawing/2014/main" val="10004"/>
                  </a:ext>
                </a:extLst>
              </a:tr>
              <a:tr h="609560">
                <a:tc>
                  <a:txBody>
                    <a:bodyPr/>
                    <a:lstStyle/>
                    <a:p>
                      <a:pPr marL="0" lvl="0" indent="0" algn="l" rtl="0">
                        <a:spcBef>
                          <a:spcPts val="0"/>
                        </a:spcBef>
                        <a:spcAft>
                          <a:spcPts val="0"/>
                        </a:spcAft>
                        <a:buNone/>
                      </a:pPr>
                      <a:r>
                        <a:rPr lang="en" sz="2400"/>
                        <a:t>6</a:t>
                      </a:r>
                      <a:endParaRPr sz="2400"/>
                    </a:p>
                  </a:txBody>
                  <a:tcPr marL="121900" marR="121900" marT="121900" marB="121900"/>
                </a:tc>
                <a:tc>
                  <a:txBody>
                    <a:bodyPr/>
                    <a:lstStyle/>
                    <a:p>
                      <a:pPr marL="0" lvl="0" indent="0" algn="l" rtl="0">
                        <a:spcBef>
                          <a:spcPts val="0"/>
                        </a:spcBef>
                        <a:spcAft>
                          <a:spcPts val="0"/>
                        </a:spcAft>
                        <a:buNone/>
                      </a:pPr>
                      <a:r>
                        <a:rPr lang="en" sz="2400"/>
                        <a:t>14</a:t>
                      </a:r>
                      <a:endParaRPr sz="2400"/>
                    </a:p>
                  </a:txBody>
                  <a:tcPr marL="121900" marR="121900" marT="121900" marB="121900"/>
                </a:tc>
                <a:extLst>
                  <a:ext uri="{0D108BD9-81ED-4DB2-BD59-A6C34878D82A}">
                    <a16:rowId xmlns:a16="http://schemas.microsoft.com/office/drawing/2014/main" val="10005"/>
                  </a:ext>
                </a:extLst>
              </a:tr>
            </a:tbl>
          </a:graphicData>
        </a:graphic>
      </p:graphicFrame>
      <p:sp>
        <p:nvSpPr>
          <p:cNvPr id="128" name="Google Shape;128;p19"/>
          <p:cNvSpPr txBox="1"/>
          <p:nvPr/>
        </p:nvSpPr>
        <p:spPr>
          <a:xfrm>
            <a:off x="9216633" y="796267"/>
            <a:ext cx="721600" cy="504800"/>
          </a:xfrm>
          <a:prstGeom prst="rect">
            <a:avLst/>
          </a:prstGeom>
          <a:noFill/>
          <a:ln>
            <a:noFill/>
          </a:ln>
        </p:spPr>
        <p:txBody>
          <a:bodyPr spcFirstLastPara="1" wrap="square" lIns="121900" tIns="121900" rIns="121900" bIns="121900" anchor="t" anchorCtr="0">
            <a:noAutofit/>
          </a:bodyPr>
          <a:lstStyle/>
          <a:p>
            <a:pPr algn="ctr"/>
            <a:r>
              <a:rPr lang="en" sz="2400">
                <a:latin typeface="Lato"/>
                <a:ea typeface="Lato"/>
                <a:cs typeface="Lato"/>
                <a:sym typeface="Lato"/>
              </a:rPr>
              <a:t>X</a:t>
            </a:r>
            <a:endParaRPr sz="2400">
              <a:latin typeface="Lato"/>
              <a:ea typeface="Lato"/>
              <a:cs typeface="Lato"/>
              <a:sym typeface="Lato"/>
            </a:endParaRPr>
          </a:p>
        </p:txBody>
      </p:sp>
      <p:sp>
        <p:nvSpPr>
          <p:cNvPr id="129" name="Google Shape;129;p19"/>
          <p:cNvSpPr txBox="1"/>
          <p:nvPr/>
        </p:nvSpPr>
        <p:spPr>
          <a:xfrm>
            <a:off x="9992167" y="778233"/>
            <a:ext cx="768400" cy="549600"/>
          </a:xfrm>
          <a:prstGeom prst="rect">
            <a:avLst/>
          </a:prstGeom>
          <a:noFill/>
          <a:ln>
            <a:noFill/>
          </a:ln>
        </p:spPr>
        <p:txBody>
          <a:bodyPr spcFirstLastPara="1" wrap="square" lIns="121900" tIns="121900" rIns="121900" bIns="121900" anchor="t" anchorCtr="0">
            <a:noAutofit/>
          </a:bodyPr>
          <a:lstStyle/>
          <a:p>
            <a:pPr algn="ctr"/>
            <a:r>
              <a:rPr lang="en" sz="2400">
                <a:latin typeface="Lato"/>
                <a:ea typeface="Lato"/>
                <a:cs typeface="Lato"/>
                <a:sym typeface="Lato"/>
              </a:rPr>
              <a:t>Y</a:t>
            </a:r>
            <a:endParaRPr sz="2400">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810367" y="0"/>
            <a:ext cx="10251600" cy="713600"/>
          </a:xfrm>
          <a:prstGeom prst="rect">
            <a:avLst/>
          </a:prstGeom>
        </p:spPr>
        <p:txBody>
          <a:bodyPr spcFirstLastPara="1" vert="horz" wrap="square" lIns="121900" tIns="121900" rIns="121900" bIns="121900" rtlCol="0" anchor="t" anchorCtr="0">
            <a:noAutofit/>
          </a:bodyPr>
          <a:lstStyle/>
          <a:p>
            <a:r>
              <a:rPr lang="en" dirty="0"/>
              <a:t>Additional Facts (in statistics)</a:t>
            </a:r>
            <a:endParaRPr dirty="0"/>
          </a:p>
        </p:txBody>
      </p:sp>
      <p:sp>
        <p:nvSpPr>
          <p:cNvPr id="135" name="Google Shape;135;p20"/>
          <p:cNvSpPr txBox="1">
            <a:spLocks noGrp="1"/>
          </p:cNvSpPr>
          <p:nvPr>
            <p:ph type="body" idx="1"/>
          </p:nvPr>
        </p:nvSpPr>
        <p:spPr>
          <a:xfrm>
            <a:off x="810367" y="825046"/>
            <a:ext cx="10251600" cy="3014800"/>
          </a:xfrm>
          <a:prstGeom prst="rect">
            <a:avLst/>
          </a:prstGeom>
        </p:spPr>
        <p:txBody>
          <a:bodyPr spcFirstLastPara="1" vert="horz" wrap="square" lIns="121900" tIns="121900" rIns="121900" bIns="121900" rtlCol="0" anchor="t" anchorCtr="0">
            <a:noAutofit/>
          </a:bodyPr>
          <a:lstStyle/>
          <a:p>
            <a:pPr marL="0" indent="0">
              <a:buNone/>
            </a:pPr>
            <a:r>
              <a:rPr lang="en" b="1" dirty="0"/>
              <a:t>Regression</a:t>
            </a:r>
            <a:r>
              <a:rPr lang="en" dirty="0"/>
              <a:t>: A measure of relation between the mean value of one variable (output) and corresponding values of other variables (time and cost)</a:t>
            </a:r>
            <a:endParaRPr dirty="0"/>
          </a:p>
          <a:p>
            <a:pPr marL="0" indent="0">
              <a:spcBef>
                <a:spcPts val="2133"/>
              </a:spcBef>
              <a:buNone/>
            </a:pPr>
            <a:r>
              <a:rPr lang="en" b="1" dirty="0"/>
              <a:t>Relationships:</a:t>
            </a:r>
            <a:r>
              <a:rPr lang="en" dirty="0"/>
              <a:t> Relationship between two variables is referred to as their correlation, (a correlation can be positive, meaning variables move in same direction, or negative, variables go in opposite directions).</a:t>
            </a:r>
            <a:endParaRPr dirty="0"/>
          </a:p>
          <a:p>
            <a:pPr marL="0" indent="0">
              <a:spcBef>
                <a:spcPts val="2133"/>
              </a:spcBef>
              <a:buNone/>
            </a:pPr>
            <a:r>
              <a:rPr lang="en" b="1" dirty="0"/>
              <a:t>Functions: </a:t>
            </a:r>
            <a:r>
              <a:rPr lang="en" dirty="0"/>
              <a:t>A relation between a set of inputs and a set of permissible outputs with the property that each input is related to exactly one output</a:t>
            </a:r>
            <a:endParaRPr dirty="0"/>
          </a:p>
          <a:p>
            <a:pPr marL="0" indent="0">
              <a:spcBef>
                <a:spcPts val="2133"/>
              </a:spcBef>
              <a:spcAft>
                <a:spcPts val="2133"/>
              </a:spcAft>
              <a:buNone/>
            </a:pPr>
            <a:r>
              <a:rPr lang="en" b="1" dirty="0"/>
              <a:t>( r ) : </a:t>
            </a:r>
            <a:r>
              <a:rPr lang="en" dirty="0"/>
              <a:t>This is the correlation coefficient, it is used to tell whether or not the desired regression is the best to fit the data, the closer the number is to 1, then the better it is for the data.</a:t>
            </a:r>
            <a:endParaRPr dirty="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Bimodal </a:t>
            </a:r>
            <a:endParaRPr/>
          </a:p>
        </p:txBody>
      </p:sp>
      <p:sp>
        <p:nvSpPr>
          <p:cNvPr id="104" name="Google Shape;104;p20"/>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a:t>Bimodal Histograms occur when there is two peaks in the data, the first peak usually before the median and the second after.</a:t>
            </a:r>
            <a:endParaRPr/>
          </a:p>
        </p:txBody>
      </p:sp>
      <p:pic>
        <p:nvPicPr>
          <p:cNvPr id="105" name="Google Shape;105;p20"/>
          <p:cNvPicPr preferRelativeResize="0"/>
          <p:nvPr/>
        </p:nvPicPr>
        <p:blipFill>
          <a:blip r:embed="rId3">
            <a:alphaModFix/>
          </a:blip>
          <a:stretch>
            <a:fillRect/>
          </a:stretch>
        </p:blipFill>
        <p:spPr>
          <a:xfrm>
            <a:off x="6086797" y="2855367"/>
            <a:ext cx="6105199" cy="406533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589142" y="183067"/>
            <a:ext cx="10251600" cy="713600"/>
          </a:xfrm>
          <a:prstGeom prst="rect">
            <a:avLst/>
          </a:prstGeom>
        </p:spPr>
        <p:txBody>
          <a:bodyPr spcFirstLastPara="1" vert="horz" wrap="square" lIns="121900" tIns="121900" rIns="121900" bIns="121900" rtlCol="0" anchor="t" anchorCtr="0">
            <a:noAutofit/>
          </a:bodyPr>
          <a:lstStyle/>
          <a:p>
            <a:r>
              <a:rPr lang="en" dirty="0"/>
              <a:t>Your Turn!</a:t>
            </a:r>
            <a:endParaRPr dirty="0"/>
          </a:p>
        </p:txBody>
      </p:sp>
      <p:sp>
        <p:nvSpPr>
          <p:cNvPr id="141" name="Google Shape;141;p21"/>
          <p:cNvSpPr txBox="1">
            <a:spLocks noGrp="1"/>
          </p:cNvSpPr>
          <p:nvPr>
            <p:ph type="body" idx="1"/>
          </p:nvPr>
        </p:nvSpPr>
        <p:spPr>
          <a:xfrm>
            <a:off x="278200" y="1360972"/>
            <a:ext cx="10251600" cy="3014800"/>
          </a:xfrm>
          <a:prstGeom prst="rect">
            <a:avLst/>
          </a:prstGeom>
        </p:spPr>
        <p:txBody>
          <a:bodyPr spcFirstLastPara="1" vert="horz" wrap="square" lIns="121900" tIns="121900" rIns="121900" bIns="121900" rtlCol="0" anchor="t" anchorCtr="0">
            <a:noAutofit/>
          </a:bodyPr>
          <a:lstStyle/>
          <a:p>
            <a:pPr marL="0" indent="0">
              <a:lnSpc>
                <a:spcPct val="115000"/>
              </a:lnSpc>
              <a:buNone/>
            </a:pPr>
            <a:r>
              <a:rPr lang="en" dirty="0"/>
              <a:t>Find LinReg, ExpReg, and PwrReg and state their formulas below                                                                                                  (add the correlation coefficient as well ( r ))</a:t>
            </a:r>
            <a:endParaRPr dirty="0"/>
          </a:p>
          <a:p>
            <a:pPr marL="0" indent="0">
              <a:spcBef>
                <a:spcPts val="2133"/>
              </a:spcBef>
              <a:buNone/>
            </a:pPr>
            <a:r>
              <a:rPr lang="en" b="1" dirty="0"/>
              <a:t>Linreg:                             r =</a:t>
            </a:r>
            <a:endParaRPr b="1" dirty="0"/>
          </a:p>
          <a:p>
            <a:pPr marL="0" indent="0">
              <a:spcBef>
                <a:spcPts val="2133"/>
              </a:spcBef>
              <a:buNone/>
            </a:pPr>
            <a:r>
              <a:rPr lang="en" b="1" dirty="0"/>
              <a:t>Expreg:                           r = </a:t>
            </a:r>
            <a:endParaRPr b="1" dirty="0"/>
          </a:p>
          <a:p>
            <a:pPr marL="0" indent="0">
              <a:spcBef>
                <a:spcPts val="2133"/>
              </a:spcBef>
              <a:buNone/>
            </a:pPr>
            <a:r>
              <a:rPr lang="en" b="1" dirty="0"/>
              <a:t>Pwrreg:                          r =</a:t>
            </a:r>
            <a:endParaRPr b="1" dirty="0"/>
          </a:p>
          <a:p>
            <a:pPr marL="0" indent="0">
              <a:spcBef>
                <a:spcPts val="2133"/>
              </a:spcBef>
              <a:buNone/>
            </a:pPr>
            <a:r>
              <a:rPr lang="en" dirty="0"/>
              <a:t>Now let’s see if you read through the presentation carefully, </a:t>
            </a:r>
            <a:endParaRPr dirty="0"/>
          </a:p>
          <a:p>
            <a:pPr marL="0" indent="0">
              <a:spcBef>
                <a:spcPts val="2133"/>
              </a:spcBef>
              <a:buNone/>
            </a:pPr>
            <a:r>
              <a:rPr lang="en" b="1" dirty="0"/>
              <a:t>Using the correlation coefficient, which regression is the best fit for the data: ___</a:t>
            </a:r>
            <a:r>
              <a:rPr lang="en" dirty="0"/>
              <a:t>Reg</a:t>
            </a:r>
            <a:endParaRPr dirty="0"/>
          </a:p>
          <a:p>
            <a:pPr marL="0" indent="0" algn="ctr">
              <a:spcBef>
                <a:spcPts val="2133"/>
              </a:spcBef>
              <a:spcAft>
                <a:spcPts val="2133"/>
              </a:spcAft>
              <a:buNone/>
            </a:pPr>
            <a:r>
              <a:rPr lang="en" dirty="0"/>
              <a:t>Answers are on the next slide</a:t>
            </a:r>
            <a:endParaRPr dirty="0"/>
          </a:p>
        </p:txBody>
      </p:sp>
      <p:graphicFrame>
        <p:nvGraphicFramePr>
          <p:cNvPr id="142" name="Google Shape;142;p21"/>
          <p:cNvGraphicFramePr/>
          <p:nvPr>
            <p:extLst>
              <p:ext uri="{D42A27DB-BD31-4B8C-83A1-F6EECF244321}">
                <p14:modId xmlns:p14="http://schemas.microsoft.com/office/powerpoint/2010/main" val="2809459665"/>
              </p:ext>
            </p:extLst>
          </p:nvPr>
        </p:nvGraphicFramePr>
        <p:xfrm>
          <a:off x="9833244" y="347287"/>
          <a:ext cx="2232466" cy="4876480"/>
        </p:xfrm>
        <a:graphic>
          <a:graphicData uri="http://schemas.openxmlformats.org/drawingml/2006/table">
            <a:tbl>
              <a:tblPr>
                <a:noFill/>
              </a:tblPr>
              <a:tblGrid>
                <a:gridCol w="1116233">
                  <a:extLst>
                    <a:ext uri="{9D8B030D-6E8A-4147-A177-3AD203B41FA5}">
                      <a16:colId xmlns:a16="http://schemas.microsoft.com/office/drawing/2014/main" val="20000"/>
                    </a:ext>
                  </a:extLst>
                </a:gridCol>
                <a:gridCol w="1116233">
                  <a:extLst>
                    <a:ext uri="{9D8B030D-6E8A-4147-A177-3AD203B41FA5}">
                      <a16:colId xmlns:a16="http://schemas.microsoft.com/office/drawing/2014/main" val="20001"/>
                    </a:ext>
                  </a:extLst>
                </a:gridCol>
              </a:tblGrid>
              <a:tr h="609560">
                <a:tc>
                  <a:txBody>
                    <a:bodyPr/>
                    <a:lstStyle/>
                    <a:p>
                      <a:pPr marL="0" lvl="0" indent="0" algn="l" rtl="0">
                        <a:spcBef>
                          <a:spcPts val="0"/>
                        </a:spcBef>
                        <a:spcAft>
                          <a:spcPts val="0"/>
                        </a:spcAft>
                        <a:buNone/>
                      </a:pPr>
                      <a:r>
                        <a:rPr lang="en" sz="2400"/>
                        <a:t>1</a:t>
                      </a:r>
                      <a:endParaRPr sz="2400"/>
                    </a:p>
                  </a:txBody>
                  <a:tcPr marL="121900" marR="121900" marT="121900" marB="121900"/>
                </a:tc>
                <a:tc>
                  <a:txBody>
                    <a:bodyPr/>
                    <a:lstStyle/>
                    <a:p>
                      <a:pPr marL="0" lvl="0" indent="0" algn="l" rtl="0">
                        <a:spcBef>
                          <a:spcPts val="0"/>
                        </a:spcBef>
                        <a:spcAft>
                          <a:spcPts val="0"/>
                        </a:spcAft>
                        <a:buNone/>
                      </a:pPr>
                      <a:r>
                        <a:rPr lang="en" sz="2400"/>
                        <a:t>6</a:t>
                      </a:r>
                      <a:endParaRPr sz="2400"/>
                    </a:p>
                  </a:txBody>
                  <a:tcPr marL="121900" marR="121900" marT="121900" marB="121900"/>
                </a:tc>
                <a:extLst>
                  <a:ext uri="{0D108BD9-81ED-4DB2-BD59-A6C34878D82A}">
                    <a16:rowId xmlns:a16="http://schemas.microsoft.com/office/drawing/2014/main" val="10000"/>
                  </a:ext>
                </a:extLst>
              </a:tr>
              <a:tr h="609560">
                <a:tc>
                  <a:txBody>
                    <a:bodyPr/>
                    <a:lstStyle/>
                    <a:p>
                      <a:pPr marL="0" lvl="0" indent="0" algn="l" rtl="0">
                        <a:spcBef>
                          <a:spcPts val="0"/>
                        </a:spcBef>
                        <a:spcAft>
                          <a:spcPts val="0"/>
                        </a:spcAft>
                        <a:buNone/>
                      </a:pPr>
                      <a:r>
                        <a:rPr lang="en" sz="2400"/>
                        <a:t>2</a:t>
                      </a:r>
                      <a:endParaRPr sz="2400"/>
                    </a:p>
                  </a:txBody>
                  <a:tcPr marL="121900" marR="121900" marT="121900" marB="121900"/>
                </a:tc>
                <a:tc>
                  <a:txBody>
                    <a:bodyPr/>
                    <a:lstStyle/>
                    <a:p>
                      <a:pPr marL="0" lvl="0" indent="0" algn="l" rtl="0">
                        <a:spcBef>
                          <a:spcPts val="0"/>
                        </a:spcBef>
                        <a:spcAft>
                          <a:spcPts val="0"/>
                        </a:spcAft>
                        <a:buNone/>
                      </a:pPr>
                      <a:r>
                        <a:rPr lang="en" sz="2400"/>
                        <a:t>8</a:t>
                      </a:r>
                      <a:endParaRPr sz="2400"/>
                    </a:p>
                  </a:txBody>
                  <a:tcPr marL="121900" marR="121900" marT="121900" marB="121900"/>
                </a:tc>
                <a:extLst>
                  <a:ext uri="{0D108BD9-81ED-4DB2-BD59-A6C34878D82A}">
                    <a16:rowId xmlns:a16="http://schemas.microsoft.com/office/drawing/2014/main" val="10001"/>
                  </a:ext>
                </a:extLst>
              </a:tr>
              <a:tr h="609560">
                <a:tc>
                  <a:txBody>
                    <a:bodyPr/>
                    <a:lstStyle/>
                    <a:p>
                      <a:pPr marL="0" lvl="0" indent="0" algn="l" rtl="0">
                        <a:spcBef>
                          <a:spcPts val="0"/>
                        </a:spcBef>
                        <a:spcAft>
                          <a:spcPts val="0"/>
                        </a:spcAft>
                        <a:buNone/>
                      </a:pPr>
                      <a:r>
                        <a:rPr lang="en" sz="2400"/>
                        <a:t>3</a:t>
                      </a:r>
                      <a:endParaRPr sz="2400"/>
                    </a:p>
                  </a:txBody>
                  <a:tcPr marL="121900" marR="121900" marT="121900" marB="121900"/>
                </a:tc>
                <a:tc>
                  <a:txBody>
                    <a:bodyPr/>
                    <a:lstStyle/>
                    <a:p>
                      <a:pPr marL="0" lvl="0" indent="0" algn="l" rtl="0">
                        <a:spcBef>
                          <a:spcPts val="0"/>
                        </a:spcBef>
                        <a:spcAft>
                          <a:spcPts val="0"/>
                        </a:spcAft>
                        <a:buNone/>
                      </a:pPr>
                      <a:r>
                        <a:rPr lang="en" sz="2400"/>
                        <a:t>13</a:t>
                      </a:r>
                      <a:endParaRPr sz="2400"/>
                    </a:p>
                  </a:txBody>
                  <a:tcPr marL="121900" marR="121900" marT="121900" marB="121900"/>
                </a:tc>
                <a:extLst>
                  <a:ext uri="{0D108BD9-81ED-4DB2-BD59-A6C34878D82A}">
                    <a16:rowId xmlns:a16="http://schemas.microsoft.com/office/drawing/2014/main" val="10002"/>
                  </a:ext>
                </a:extLst>
              </a:tr>
              <a:tr h="609560">
                <a:tc>
                  <a:txBody>
                    <a:bodyPr/>
                    <a:lstStyle/>
                    <a:p>
                      <a:pPr marL="0" lvl="0" indent="0" algn="l" rtl="0">
                        <a:spcBef>
                          <a:spcPts val="0"/>
                        </a:spcBef>
                        <a:spcAft>
                          <a:spcPts val="0"/>
                        </a:spcAft>
                        <a:buNone/>
                      </a:pPr>
                      <a:r>
                        <a:rPr lang="en" sz="2400"/>
                        <a:t>4</a:t>
                      </a:r>
                      <a:endParaRPr sz="2400"/>
                    </a:p>
                  </a:txBody>
                  <a:tcPr marL="121900" marR="121900" marT="121900" marB="121900"/>
                </a:tc>
                <a:tc>
                  <a:txBody>
                    <a:bodyPr/>
                    <a:lstStyle/>
                    <a:p>
                      <a:pPr marL="0" lvl="0" indent="0" algn="l" rtl="0">
                        <a:spcBef>
                          <a:spcPts val="0"/>
                        </a:spcBef>
                        <a:spcAft>
                          <a:spcPts val="0"/>
                        </a:spcAft>
                        <a:buNone/>
                      </a:pPr>
                      <a:r>
                        <a:rPr lang="en" sz="2400"/>
                        <a:t>17</a:t>
                      </a:r>
                      <a:endParaRPr sz="2400"/>
                    </a:p>
                  </a:txBody>
                  <a:tcPr marL="121900" marR="121900" marT="121900" marB="121900"/>
                </a:tc>
                <a:extLst>
                  <a:ext uri="{0D108BD9-81ED-4DB2-BD59-A6C34878D82A}">
                    <a16:rowId xmlns:a16="http://schemas.microsoft.com/office/drawing/2014/main" val="10003"/>
                  </a:ext>
                </a:extLst>
              </a:tr>
              <a:tr h="609560">
                <a:tc>
                  <a:txBody>
                    <a:bodyPr/>
                    <a:lstStyle/>
                    <a:p>
                      <a:pPr marL="0" lvl="0" indent="0" algn="l" rtl="0">
                        <a:spcBef>
                          <a:spcPts val="0"/>
                        </a:spcBef>
                        <a:spcAft>
                          <a:spcPts val="0"/>
                        </a:spcAft>
                        <a:buNone/>
                      </a:pPr>
                      <a:r>
                        <a:rPr lang="en" sz="2400"/>
                        <a:t>5</a:t>
                      </a:r>
                      <a:endParaRPr sz="2400"/>
                    </a:p>
                  </a:txBody>
                  <a:tcPr marL="121900" marR="121900" marT="121900" marB="121900"/>
                </a:tc>
                <a:tc>
                  <a:txBody>
                    <a:bodyPr/>
                    <a:lstStyle/>
                    <a:p>
                      <a:pPr marL="0" lvl="0" indent="0" algn="l" rtl="0">
                        <a:spcBef>
                          <a:spcPts val="0"/>
                        </a:spcBef>
                        <a:spcAft>
                          <a:spcPts val="0"/>
                        </a:spcAft>
                        <a:buNone/>
                      </a:pPr>
                      <a:r>
                        <a:rPr lang="en" sz="2400" dirty="0"/>
                        <a:t>23</a:t>
                      </a:r>
                      <a:endParaRPr sz="2400" dirty="0"/>
                    </a:p>
                  </a:txBody>
                  <a:tcPr marL="121900" marR="121900" marT="121900" marB="121900"/>
                </a:tc>
                <a:extLst>
                  <a:ext uri="{0D108BD9-81ED-4DB2-BD59-A6C34878D82A}">
                    <a16:rowId xmlns:a16="http://schemas.microsoft.com/office/drawing/2014/main" val="10004"/>
                  </a:ext>
                </a:extLst>
              </a:tr>
              <a:tr h="609560">
                <a:tc>
                  <a:txBody>
                    <a:bodyPr/>
                    <a:lstStyle/>
                    <a:p>
                      <a:pPr marL="0" lvl="0" indent="0" algn="l" rtl="0">
                        <a:spcBef>
                          <a:spcPts val="0"/>
                        </a:spcBef>
                        <a:spcAft>
                          <a:spcPts val="0"/>
                        </a:spcAft>
                        <a:buNone/>
                      </a:pPr>
                      <a:r>
                        <a:rPr lang="en" sz="2400" dirty="0"/>
                        <a:t>6</a:t>
                      </a:r>
                      <a:endParaRPr sz="2400" dirty="0"/>
                    </a:p>
                  </a:txBody>
                  <a:tcPr marL="121900" marR="121900" marT="121900" marB="121900"/>
                </a:tc>
                <a:tc>
                  <a:txBody>
                    <a:bodyPr/>
                    <a:lstStyle/>
                    <a:p>
                      <a:pPr marL="0" lvl="0" indent="0" algn="l" rtl="0">
                        <a:spcBef>
                          <a:spcPts val="0"/>
                        </a:spcBef>
                        <a:spcAft>
                          <a:spcPts val="0"/>
                        </a:spcAft>
                        <a:buNone/>
                      </a:pPr>
                      <a:r>
                        <a:rPr lang="en" sz="2400" dirty="0"/>
                        <a:t>25</a:t>
                      </a:r>
                      <a:endParaRPr sz="2400" dirty="0"/>
                    </a:p>
                  </a:txBody>
                  <a:tcPr marL="121900" marR="121900" marT="121900" marB="121900"/>
                </a:tc>
                <a:extLst>
                  <a:ext uri="{0D108BD9-81ED-4DB2-BD59-A6C34878D82A}">
                    <a16:rowId xmlns:a16="http://schemas.microsoft.com/office/drawing/2014/main" val="10005"/>
                  </a:ext>
                </a:extLst>
              </a:tr>
              <a:tr h="609560">
                <a:tc>
                  <a:txBody>
                    <a:bodyPr/>
                    <a:lstStyle/>
                    <a:p>
                      <a:pPr marL="0" lvl="0" indent="0" algn="l" rtl="0">
                        <a:spcBef>
                          <a:spcPts val="0"/>
                        </a:spcBef>
                        <a:spcAft>
                          <a:spcPts val="0"/>
                        </a:spcAft>
                        <a:buNone/>
                      </a:pPr>
                      <a:r>
                        <a:rPr lang="en" sz="2400"/>
                        <a:t>7</a:t>
                      </a:r>
                      <a:endParaRPr sz="2400"/>
                    </a:p>
                  </a:txBody>
                  <a:tcPr marL="121900" marR="121900" marT="121900" marB="121900"/>
                </a:tc>
                <a:tc>
                  <a:txBody>
                    <a:bodyPr/>
                    <a:lstStyle/>
                    <a:p>
                      <a:pPr marL="0" lvl="0" indent="0" algn="l" rtl="0">
                        <a:spcBef>
                          <a:spcPts val="0"/>
                        </a:spcBef>
                        <a:spcAft>
                          <a:spcPts val="0"/>
                        </a:spcAft>
                        <a:buNone/>
                      </a:pPr>
                      <a:r>
                        <a:rPr lang="en" sz="2400"/>
                        <a:t>31</a:t>
                      </a:r>
                      <a:endParaRPr sz="2400"/>
                    </a:p>
                  </a:txBody>
                  <a:tcPr marL="121900" marR="121900" marT="121900" marB="121900"/>
                </a:tc>
                <a:extLst>
                  <a:ext uri="{0D108BD9-81ED-4DB2-BD59-A6C34878D82A}">
                    <a16:rowId xmlns:a16="http://schemas.microsoft.com/office/drawing/2014/main" val="10006"/>
                  </a:ext>
                </a:extLst>
              </a:tr>
              <a:tr h="609560">
                <a:tc>
                  <a:txBody>
                    <a:bodyPr/>
                    <a:lstStyle/>
                    <a:p>
                      <a:pPr marL="0" lvl="0" indent="0" algn="l" rtl="0">
                        <a:spcBef>
                          <a:spcPts val="0"/>
                        </a:spcBef>
                        <a:spcAft>
                          <a:spcPts val="0"/>
                        </a:spcAft>
                        <a:buNone/>
                      </a:pPr>
                      <a:r>
                        <a:rPr lang="en" sz="2400"/>
                        <a:t>8</a:t>
                      </a:r>
                      <a:endParaRPr sz="2400"/>
                    </a:p>
                  </a:txBody>
                  <a:tcPr marL="121900" marR="121900" marT="121900" marB="121900"/>
                </a:tc>
                <a:tc>
                  <a:txBody>
                    <a:bodyPr/>
                    <a:lstStyle/>
                    <a:p>
                      <a:pPr marL="0" lvl="0" indent="0" algn="l" rtl="0">
                        <a:spcBef>
                          <a:spcPts val="0"/>
                        </a:spcBef>
                        <a:spcAft>
                          <a:spcPts val="0"/>
                        </a:spcAft>
                        <a:buNone/>
                      </a:pPr>
                      <a:r>
                        <a:rPr lang="en" sz="2400" dirty="0"/>
                        <a:t>40</a:t>
                      </a:r>
                      <a:endParaRPr sz="2400" dirty="0"/>
                    </a:p>
                  </a:txBody>
                  <a:tcPr marL="121900" marR="121900" marT="121900" marB="121900"/>
                </a:tc>
                <a:extLst>
                  <a:ext uri="{0D108BD9-81ED-4DB2-BD59-A6C34878D82A}">
                    <a16:rowId xmlns:a16="http://schemas.microsoft.com/office/drawing/2014/main" val="10007"/>
                  </a:ext>
                </a:extLst>
              </a:tr>
            </a:tbl>
          </a:graphicData>
        </a:graphic>
      </p:graphicFrame>
      <p:sp>
        <p:nvSpPr>
          <p:cNvPr id="143" name="Google Shape;143;p21"/>
          <p:cNvSpPr txBox="1"/>
          <p:nvPr/>
        </p:nvSpPr>
        <p:spPr>
          <a:xfrm>
            <a:off x="9838677" y="-111733"/>
            <a:ext cx="1110800" cy="589600"/>
          </a:xfrm>
          <a:prstGeom prst="rect">
            <a:avLst/>
          </a:prstGeom>
          <a:noFill/>
          <a:ln>
            <a:noFill/>
          </a:ln>
        </p:spPr>
        <p:txBody>
          <a:bodyPr spcFirstLastPara="1" wrap="square" lIns="121900" tIns="121900" rIns="121900" bIns="121900" anchor="t" anchorCtr="0">
            <a:noAutofit/>
          </a:bodyPr>
          <a:lstStyle/>
          <a:p>
            <a:pPr algn="ctr"/>
            <a:r>
              <a:rPr lang="en" sz="2400" dirty="0">
                <a:latin typeface="Lato"/>
                <a:ea typeface="Lato"/>
                <a:cs typeface="Lato"/>
                <a:sym typeface="Lato"/>
              </a:rPr>
              <a:t>X</a:t>
            </a:r>
            <a:endParaRPr sz="2400" dirty="0">
              <a:latin typeface="Lato"/>
              <a:ea typeface="Lato"/>
              <a:cs typeface="Lato"/>
              <a:sym typeface="Lato"/>
            </a:endParaRPr>
          </a:p>
        </p:txBody>
      </p:sp>
      <p:sp>
        <p:nvSpPr>
          <p:cNvPr id="144" name="Google Shape;144;p21"/>
          <p:cNvSpPr txBox="1"/>
          <p:nvPr/>
        </p:nvSpPr>
        <p:spPr>
          <a:xfrm>
            <a:off x="10963193" y="-111733"/>
            <a:ext cx="1088800" cy="617200"/>
          </a:xfrm>
          <a:prstGeom prst="rect">
            <a:avLst/>
          </a:prstGeom>
          <a:noFill/>
          <a:ln>
            <a:noFill/>
          </a:ln>
        </p:spPr>
        <p:txBody>
          <a:bodyPr spcFirstLastPara="1" wrap="square" lIns="121900" tIns="121900" rIns="121900" bIns="121900" anchor="t" anchorCtr="0">
            <a:noAutofit/>
          </a:bodyPr>
          <a:lstStyle/>
          <a:p>
            <a:pPr algn="ctr"/>
            <a:r>
              <a:rPr lang="en" sz="2400" dirty="0">
                <a:latin typeface="Lato"/>
                <a:ea typeface="Lato"/>
                <a:cs typeface="Lato"/>
                <a:sym typeface="Lato"/>
              </a:rPr>
              <a:t>Y</a:t>
            </a:r>
            <a:endParaRPr sz="2400" dirty="0">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a:t>Answers to short quiz</a:t>
            </a:r>
            <a:endParaRPr/>
          </a:p>
        </p:txBody>
      </p:sp>
      <p:sp>
        <p:nvSpPr>
          <p:cNvPr id="150" name="Google Shape;150;p22"/>
          <p:cNvSpPr txBox="1">
            <a:spLocks noGrp="1"/>
          </p:cNvSpPr>
          <p:nvPr>
            <p:ph type="body" idx="1"/>
          </p:nvPr>
        </p:nvSpPr>
        <p:spPr>
          <a:xfrm>
            <a:off x="970200" y="2713300"/>
            <a:ext cx="10251600" cy="1763200"/>
          </a:xfrm>
          <a:prstGeom prst="rect">
            <a:avLst/>
          </a:prstGeom>
        </p:spPr>
        <p:txBody>
          <a:bodyPr spcFirstLastPara="1" vert="horz" wrap="square" lIns="121900" tIns="121900" rIns="121900" bIns="121900" rtlCol="0" anchor="t" anchorCtr="0">
            <a:noAutofit/>
          </a:bodyPr>
          <a:lstStyle/>
          <a:p>
            <a:pPr marL="0" indent="0">
              <a:buNone/>
            </a:pPr>
            <a:r>
              <a:rPr lang="en" b="1"/>
              <a:t>LinReg: 4.7x + -0.79      r = 0.9877</a:t>
            </a:r>
            <a:endParaRPr b="1"/>
          </a:p>
          <a:p>
            <a:pPr marL="0" indent="0">
              <a:spcBef>
                <a:spcPts val="2133"/>
              </a:spcBef>
              <a:buNone/>
            </a:pPr>
            <a:r>
              <a:rPr lang="en" b="1"/>
              <a:t>ExpReg: 5.2(1.3^x)        r = 0.9847</a:t>
            </a:r>
            <a:endParaRPr b="1"/>
          </a:p>
          <a:p>
            <a:pPr marL="0" indent="0">
              <a:spcBef>
                <a:spcPts val="2133"/>
              </a:spcBef>
              <a:buNone/>
            </a:pPr>
            <a:r>
              <a:rPr lang="en" b="1"/>
              <a:t>PwrReg: 5(x^0.92)        r = 0.9838</a:t>
            </a:r>
            <a:endParaRPr b="1"/>
          </a:p>
          <a:p>
            <a:pPr marL="0" indent="0">
              <a:spcBef>
                <a:spcPts val="2133"/>
              </a:spcBef>
              <a:spcAft>
                <a:spcPts val="2133"/>
              </a:spcAft>
              <a:buNone/>
            </a:pPr>
            <a:endParaRPr/>
          </a:p>
        </p:txBody>
      </p:sp>
      <p:sp>
        <p:nvSpPr>
          <p:cNvPr id="151" name="Google Shape;151;p22"/>
          <p:cNvSpPr/>
          <p:nvPr/>
        </p:nvSpPr>
        <p:spPr>
          <a:xfrm>
            <a:off x="4235600" y="2854998"/>
            <a:ext cx="1862800" cy="375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nSpc>
                <a:spcPct val="115000"/>
              </a:lnSpc>
              <a:spcAft>
                <a:spcPts val="2133"/>
              </a:spcAft>
              <a:buClr>
                <a:srgbClr val="000000"/>
              </a:buClr>
              <a:buSzPts val="1100"/>
            </a:pPr>
            <a:r>
              <a:rPr lang="en" sz="1733" b="1" dirty="0">
                <a:solidFill>
                  <a:schemeClr val="accent1"/>
                </a:solidFill>
                <a:latin typeface="Lato"/>
                <a:ea typeface="Lato"/>
                <a:cs typeface="Lato"/>
                <a:sym typeface="Lato"/>
              </a:rPr>
              <a:t>                        r = 0.9877</a:t>
            </a:r>
            <a:endParaRPr sz="2400" dirty="0"/>
          </a:p>
        </p:txBody>
      </p:sp>
      <p:sp>
        <p:nvSpPr>
          <p:cNvPr id="152" name="Google Shape;152;p22"/>
          <p:cNvSpPr txBox="1"/>
          <p:nvPr/>
        </p:nvSpPr>
        <p:spPr>
          <a:xfrm>
            <a:off x="966200" y="4754733"/>
            <a:ext cx="10251600" cy="1185600"/>
          </a:xfrm>
          <a:prstGeom prst="rect">
            <a:avLst/>
          </a:prstGeom>
          <a:noFill/>
          <a:ln>
            <a:noFill/>
          </a:ln>
        </p:spPr>
        <p:txBody>
          <a:bodyPr spcFirstLastPara="1" wrap="square" lIns="121900" tIns="121900" rIns="121900" bIns="121900" anchor="t" anchorCtr="0">
            <a:noAutofit/>
          </a:bodyPr>
          <a:lstStyle/>
          <a:p>
            <a:pPr>
              <a:lnSpc>
                <a:spcPct val="115000"/>
              </a:lnSpc>
              <a:spcAft>
                <a:spcPts val="2133"/>
              </a:spcAft>
              <a:buClr>
                <a:srgbClr val="000000"/>
              </a:buClr>
              <a:buSzPts val="1100"/>
            </a:pPr>
            <a:r>
              <a:rPr lang="en" sz="1733">
                <a:solidFill>
                  <a:schemeClr val="accent1"/>
                </a:solidFill>
                <a:latin typeface="Lato"/>
                <a:ea typeface="Lato"/>
                <a:cs typeface="Lato"/>
                <a:sym typeface="Lato"/>
              </a:rPr>
              <a:t>Using the correlation coefficient, the best fit for the data is the: </a:t>
            </a:r>
            <a:r>
              <a:rPr lang="en" sz="1733" b="1">
                <a:solidFill>
                  <a:schemeClr val="accent1"/>
                </a:solidFill>
                <a:latin typeface="Lato"/>
                <a:ea typeface="Lato"/>
                <a:cs typeface="Lato"/>
                <a:sym typeface="Lato"/>
              </a:rPr>
              <a:t>LinReg</a:t>
            </a:r>
            <a:endParaRPr sz="1733">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000"/>
                                        <p:tgtEl>
                                          <p:spTgt spid="1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xEl>
                                              <p:pRg st="2" end="2"/>
                                            </p:txEl>
                                          </p:spTgt>
                                        </p:tgtEl>
                                        <p:attrNameLst>
                                          <p:attrName>style.visibility</p:attrName>
                                        </p:attrNameLst>
                                      </p:cBhvr>
                                      <p:to>
                                        <p:strVal val="visible"/>
                                      </p:to>
                                    </p:set>
                                    <p:animEffect transition="in" filter="fade">
                                      <p:cBhvr>
                                        <p:cTn id="17" dur="1000"/>
                                        <p:tgtEl>
                                          <p:spTgt spid="1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gtEl>
                                        <p:attrNameLst>
                                          <p:attrName>style.visibility</p:attrName>
                                        </p:attrNameLst>
                                      </p:cBhvr>
                                      <p:to>
                                        <p:strVal val="visible"/>
                                      </p:to>
                                    </p:set>
                                    <p:animEffect transition="in" filter="fade">
                                      <p:cBhvr>
                                        <p:cTn id="22" dur="100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fade">
                                      <p:cBhvr>
                                        <p:cTn id="2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972600" y="1763267"/>
            <a:ext cx="10250800" cy="2219600"/>
          </a:xfrm>
          <a:prstGeom prst="rect">
            <a:avLst/>
          </a:prstGeom>
        </p:spPr>
        <p:txBody>
          <a:bodyPr spcFirstLastPara="1" vert="horz" wrap="square" lIns="121900" tIns="121900" rIns="121900" bIns="121900" rtlCol="0" anchor="t" anchorCtr="0">
            <a:noAutofit/>
          </a:bodyPr>
          <a:lstStyle/>
          <a:p>
            <a:pPr algn="l">
              <a:spcBef>
                <a:spcPts val="0"/>
              </a:spcBef>
            </a:pPr>
            <a:r>
              <a:rPr lang="en"/>
              <a:t>Normal Distribution</a:t>
            </a:r>
            <a:endParaRPr/>
          </a:p>
        </p:txBody>
      </p:sp>
      <p:sp>
        <p:nvSpPr>
          <p:cNvPr id="87" name="Google Shape;87;p13"/>
          <p:cNvSpPr txBox="1">
            <a:spLocks noGrp="1"/>
          </p:cNvSpPr>
          <p:nvPr>
            <p:ph type="subTitle" idx="1"/>
          </p:nvPr>
        </p:nvSpPr>
        <p:spPr>
          <a:xfrm>
            <a:off x="972836" y="4230533"/>
            <a:ext cx="10250800" cy="721600"/>
          </a:xfrm>
          <a:prstGeom prst="rect">
            <a:avLst/>
          </a:prstGeom>
        </p:spPr>
        <p:txBody>
          <a:bodyPr spcFirstLastPara="1" vert="horz" wrap="square" lIns="121900" tIns="121900" rIns="121900" bIns="121900" rtlCol="0" anchor="t" anchorCtr="0">
            <a:noAutofit/>
          </a:bodyPr>
          <a:lstStyle/>
          <a:p>
            <a:pPr algn="l">
              <a:spcBef>
                <a:spcPts val="0"/>
              </a:spcBef>
            </a:pPr>
            <a:r>
              <a:rPr lang="en"/>
              <a:t>Noah Kibler</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972600" y="1695867"/>
            <a:ext cx="10251600" cy="4752000"/>
          </a:xfrm>
          <a:prstGeom prst="rect">
            <a:avLst/>
          </a:prstGeom>
        </p:spPr>
        <p:txBody>
          <a:bodyPr spcFirstLastPara="1" vert="horz" wrap="square" lIns="121900" tIns="121900" rIns="121900" bIns="121900" rtlCol="0" anchor="t" anchorCtr="0">
            <a:noAutofit/>
          </a:bodyPr>
          <a:lstStyle/>
          <a:p>
            <a:pPr>
              <a:buClr>
                <a:srgbClr val="434343"/>
              </a:buClr>
              <a:buFont typeface="Times New Roman"/>
              <a:buChar char="❖"/>
            </a:pPr>
            <a:r>
              <a:rPr lang="en" sz="2400">
                <a:solidFill>
                  <a:srgbClr val="434343"/>
                </a:solidFill>
                <a:latin typeface="Times New Roman"/>
                <a:ea typeface="Times New Roman"/>
                <a:cs typeface="Times New Roman"/>
                <a:sym typeface="Times New Roman"/>
              </a:rPr>
              <a:t>The first rule for normal models</a:t>
            </a:r>
            <a:endParaRPr sz="2400">
              <a:solidFill>
                <a:srgbClr val="434343"/>
              </a:solidFill>
              <a:latin typeface="Times New Roman"/>
              <a:ea typeface="Times New Roman"/>
              <a:cs typeface="Times New Roman"/>
              <a:sym typeface="Times New Roman"/>
            </a:endParaRPr>
          </a:p>
          <a:p>
            <a:pPr lvl="1" indent="-457189">
              <a:spcBef>
                <a:spcPts val="0"/>
              </a:spcBef>
              <a:buClr>
                <a:srgbClr val="434343"/>
              </a:buClr>
              <a:buSzPts val="1800"/>
              <a:buFont typeface="Times New Roman"/>
              <a:buChar char="➢"/>
            </a:pPr>
            <a:r>
              <a:rPr lang="en">
                <a:solidFill>
                  <a:srgbClr val="434343"/>
                </a:solidFill>
                <a:latin typeface="Times New Roman"/>
                <a:ea typeface="Times New Roman"/>
                <a:cs typeface="Times New Roman"/>
                <a:sym typeface="Times New Roman"/>
              </a:rPr>
              <a:t>Make A Picture</a:t>
            </a:r>
            <a:endParaRPr>
              <a:solidFill>
                <a:srgbClr val="434343"/>
              </a:solidFill>
              <a:latin typeface="Times New Roman"/>
              <a:ea typeface="Times New Roman"/>
              <a:cs typeface="Times New Roman"/>
              <a:sym typeface="Times New Roman"/>
            </a:endParaRPr>
          </a:p>
          <a:p>
            <a:pPr>
              <a:buClr>
                <a:srgbClr val="434343"/>
              </a:buClr>
              <a:buFont typeface="Times New Roman"/>
              <a:buChar char="❖"/>
            </a:pPr>
            <a:r>
              <a:rPr lang="en" sz="2400">
                <a:solidFill>
                  <a:srgbClr val="434343"/>
                </a:solidFill>
                <a:latin typeface="Times New Roman"/>
                <a:ea typeface="Times New Roman"/>
                <a:cs typeface="Times New Roman"/>
                <a:sym typeface="Times New Roman"/>
              </a:rPr>
              <a:t>There are three things to make sure of when sketching a normal curve</a:t>
            </a:r>
            <a:endParaRPr sz="2400">
              <a:solidFill>
                <a:srgbClr val="434343"/>
              </a:solidFill>
              <a:latin typeface="Times New Roman"/>
              <a:ea typeface="Times New Roman"/>
              <a:cs typeface="Times New Roman"/>
              <a:sym typeface="Times New Roman"/>
            </a:endParaRPr>
          </a:p>
          <a:p>
            <a:pPr lvl="1" indent="-457189">
              <a:spcBef>
                <a:spcPts val="0"/>
              </a:spcBef>
              <a:buClr>
                <a:srgbClr val="434343"/>
              </a:buClr>
              <a:buSzPts val="1800"/>
              <a:buFont typeface="Times New Roman"/>
              <a:buChar char="➢"/>
            </a:pPr>
            <a:r>
              <a:rPr lang="en">
                <a:solidFill>
                  <a:srgbClr val="434343"/>
                </a:solidFill>
                <a:latin typeface="Times New Roman"/>
                <a:ea typeface="Times New Roman"/>
                <a:cs typeface="Times New Roman"/>
                <a:sym typeface="Times New Roman"/>
              </a:rPr>
              <a:t>It's shape</a:t>
            </a:r>
            <a:endParaRPr>
              <a:solidFill>
                <a:srgbClr val="434343"/>
              </a:solidFill>
              <a:latin typeface="Times New Roman"/>
              <a:ea typeface="Times New Roman"/>
              <a:cs typeface="Times New Roman"/>
              <a:sym typeface="Times New Roman"/>
            </a:endParaRPr>
          </a:p>
          <a:p>
            <a:pPr lvl="2" indent="-457189">
              <a:spcBef>
                <a:spcPts val="0"/>
              </a:spcBef>
              <a:buClr>
                <a:srgbClr val="434343"/>
              </a:buClr>
              <a:buSzPts val="1800"/>
              <a:buFont typeface="Times New Roman"/>
              <a:buChar char="■"/>
            </a:pPr>
            <a:r>
              <a:rPr lang="en" sz="2400">
                <a:solidFill>
                  <a:srgbClr val="434343"/>
                </a:solidFill>
                <a:latin typeface="Times New Roman"/>
                <a:ea typeface="Times New Roman"/>
                <a:cs typeface="Times New Roman"/>
                <a:sym typeface="Times New Roman"/>
              </a:rPr>
              <a:t>Bell curve</a:t>
            </a:r>
            <a:endParaRPr sz="2400">
              <a:solidFill>
                <a:srgbClr val="434343"/>
              </a:solidFill>
              <a:latin typeface="Times New Roman"/>
              <a:ea typeface="Times New Roman"/>
              <a:cs typeface="Times New Roman"/>
              <a:sym typeface="Times New Roman"/>
            </a:endParaRPr>
          </a:p>
          <a:p>
            <a:pPr lvl="1" indent="-457189">
              <a:spcBef>
                <a:spcPts val="0"/>
              </a:spcBef>
              <a:buClr>
                <a:srgbClr val="434343"/>
              </a:buClr>
              <a:buSzPts val="1800"/>
              <a:buFont typeface="Times New Roman"/>
              <a:buChar char="➢"/>
            </a:pPr>
            <a:r>
              <a:rPr lang="en">
                <a:solidFill>
                  <a:srgbClr val="434343"/>
                </a:solidFill>
                <a:latin typeface="Times New Roman"/>
                <a:ea typeface="Times New Roman"/>
                <a:cs typeface="Times New Roman"/>
                <a:sym typeface="Times New Roman"/>
              </a:rPr>
              <a:t>Having only 3 standard deviations spreading from the mean</a:t>
            </a:r>
            <a:endParaRPr>
              <a:solidFill>
                <a:srgbClr val="434343"/>
              </a:solidFill>
              <a:latin typeface="Times New Roman"/>
              <a:ea typeface="Times New Roman"/>
              <a:cs typeface="Times New Roman"/>
              <a:sym typeface="Times New Roman"/>
            </a:endParaRPr>
          </a:p>
          <a:p>
            <a:pPr lvl="2" indent="-457189">
              <a:spcBef>
                <a:spcPts val="0"/>
              </a:spcBef>
              <a:buClr>
                <a:srgbClr val="434343"/>
              </a:buClr>
              <a:buSzPts val="1800"/>
              <a:buFont typeface="Times New Roman"/>
              <a:buChar char="■"/>
            </a:pPr>
            <a:r>
              <a:rPr lang="en" sz="2400" u="sng">
                <a:solidFill>
                  <a:srgbClr val="434343"/>
                </a:solidFill>
                <a:latin typeface="Times New Roman"/>
                <a:ea typeface="Times New Roman"/>
                <a:cs typeface="Times New Roman"/>
                <a:sym typeface="Times New Roman"/>
              </a:rPr>
              <a:t>Standard Deviation</a:t>
            </a:r>
            <a:r>
              <a:rPr lang="en" sz="2400">
                <a:solidFill>
                  <a:srgbClr val="434343"/>
                </a:solidFill>
                <a:latin typeface="Times New Roman"/>
                <a:ea typeface="Times New Roman"/>
                <a:cs typeface="Times New Roman"/>
                <a:sym typeface="Times New Roman"/>
              </a:rPr>
              <a:t>: a measure that is used to quantify the amount of variation or dispersion of a set of data values.</a:t>
            </a:r>
            <a:endParaRPr sz="2400">
              <a:solidFill>
                <a:srgbClr val="434343"/>
              </a:solidFill>
              <a:latin typeface="Times New Roman"/>
              <a:ea typeface="Times New Roman"/>
              <a:cs typeface="Times New Roman"/>
              <a:sym typeface="Times New Roman"/>
            </a:endParaRPr>
          </a:p>
          <a:p>
            <a:pPr lvl="1" indent="-457189">
              <a:spcBef>
                <a:spcPts val="0"/>
              </a:spcBef>
              <a:buClr>
                <a:srgbClr val="434343"/>
              </a:buClr>
              <a:buSzPts val="1800"/>
              <a:buFont typeface="Times New Roman"/>
              <a:buChar char="➢"/>
            </a:pPr>
            <a:r>
              <a:rPr lang="en">
                <a:solidFill>
                  <a:srgbClr val="434343"/>
                </a:solidFill>
                <a:latin typeface="Times New Roman"/>
                <a:ea typeface="Times New Roman"/>
                <a:cs typeface="Times New Roman"/>
                <a:sym typeface="Times New Roman"/>
              </a:rPr>
              <a:t>Having the inflection point exactly ONE standard deviations from the mean</a:t>
            </a:r>
            <a:endParaRPr>
              <a:solidFill>
                <a:srgbClr val="434343"/>
              </a:solidFill>
              <a:latin typeface="Times New Roman"/>
              <a:ea typeface="Times New Roman"/>
              <a:cs typeface="Times New Roman"/>
              <a:sym typeface="Times New Roman"/>
            </a:endParaRPr>
          </a:p>
          <a:p>
            <a:pPr lvl="2" indent="-457189">
              <a:spcBef>
                <a:spcPts val="0"/>
              </a:spcBef>
              <a:buClr>
                <a:srgbClr val="434343"/>
              </a:buClr>
              <a:buSzPts val="1800"/>
            </a:pPr>
            <a:r>
              <a:rPr lang="en" sz="2400" u="sng">
                <a:solidFill>
                  <a:srgbClr val="434343"/>
                </a:solidFill>
                <a:latin typeface="Times New Roman"/>
                <a:ea typeface="Times New Roman"/>
                <a:cs typeface="Times New Roman"/>
                <a:sym typeface="Times New Roman"/>
              </a:rPr>
              <a:t>Inflection Point:</a:t>
            </a:r>
            <a:r>
              <a:rPr lang="en" sz="2400">
                <a:solidFill>
                  <a:srgbClr val="434343"/>
                </a:solidFill>
                <a:latin typeface="Times New Roman"/>
                <a:ea typeface="Times New Roman"/>
                <a:cs typeface="Times New Roman"/>
                <a:sym typeface="Times New Roman"/>
              </a:rPr>
              <a:t> a point of a curve at which a change in the direction of curvature occurs.</a:t>
            </a:r>
            <a:endParaRPr sz="2400">
              <a:solidFill>
                <a:srgbClr val="434343"/>
              </a:solidFill>
              <a:latin typeface="Times New Roman"/>
              <a:ea typeface="Times New Roman"/>
              <a:cs typeface="Times New Roman"/>
              <a:sym typeface="Times New Roman"/>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972600" y="1733133"/>
            <a:ext cx="10251600" cy="4603200"/>
          </a:xfrm>
          <a:prstGeom prst="rect">
            <a:avLst/>
          </a:prstGeom>
        </p:spPr>
        <p:txBody>
          <a:bodyPr spcFirstLastPara="1" vert="horz" wrap="square" lIns="121900" tIns="121900" rIns="121900" bIns="121900" rtlCol="0" anchor="t" anchorCtr="0">
            <a:noAutofit/>
          </a:bodyPr>
          <a:lstStyle/>
          <a:p>
            <a:pPr>
              <a:buChar char="❖"/>
            </a:pPr>
            <a:r>
              <a:rPr lang="en" sz="2400"/>
              <a:t>68 - 95 - 99.7 Rule</a:t>
            </a:r>
            <a:endParaRPr sz="2400"/>
          </a:p>
          <a:p>
            <a:pPr lvl="1" indent="-457189">
              <a:spcBef>
                <a:spcPts val="0"/>
              </a:spcBef>
              <a:buClr>
                <a:srgbClr val="434343"/>
              </a:buClr>
              <a:buSzPts val="1800"/>
              <a:buFont typeface="Times New Roman"/>
              <a:buChar char="➢"/>
            </a:pPr>
            <a:r>
              <a:rPr lang="en">
                <a:solidFill>
                  <a:srgbClr val="434343"/>
                </a:solidFill>
                <a:latin typeface="Times New Roman"/>
                <a:ea typeface="Times New Roman"/>
                <a:cs typeface="Times New Roman"/>
                <a:sym typeface="Times New Roman"/>
              </a:rPr>
              <a:t>also known as the empirical rule, used to remember the percentage of values that lie within a band around the mean in a normal distribution</a:t>
            </a:r>
            <a:endParaRPr>
              <a:solidFill>
                <a:srgbClr val="434343"/>
              </a:solidFill>
              <a:latin typeface="Times New Roman"/>
              <a:ea typeface="Times New Roman"/>
              <a:cs typeface="Times New Roman"/>
              <a:sym typeface="Times New Roman"/>
            </a:endParaRPr>
          </a:p>
          <a:p>
            <a:pPr lvl="1" indent="-457189">
              <a:spcBef>
                <a:spcPts val="0"/>
              </a:spcBef>
              <a:buClr>
                <a:srgbClr val="434343"/>
              </a:buClr>
              <a:buSzPts val="1800"/>
              <a:buFont typeface="Times New Roman"/>
              <a:buChar char="➢"/>
            </a:pPr>
            <a:r>
              <a:rPr lang="en">
                <a:solidFill>
                  <a:srgbClr val="434343"/>
                </a:solidFill>
                <a:latin typeface="Times New Roman"/>
                <a:ea typeface="Times New Roman"/>
                <a:cs typeface="Times New Roman"/>
                <a:sym typeface="Times New Roman"/>
              </a:rPr>
              <a:t>This rule helps describe the relationship of one point to many other points</a:t>
            </a:r>
            <a:endParaRPr>
              <a:solidFill>
                <a:srgbClr val="434343"/>
              </a:solidFill>
              <a:latin typeface="Times New Roman"/>
              <a:ea typeface="Times New Roman"/>
              <a:cs typeface="Times New Roman"/>
              <a:sym typeface="Times New Roman"/>
            </a:endParaRPr>
          </a:p>
        </p:txBody>
      </p:sp>
      <p:pic>
        <p:nvPicPr>
          <p:cNvPr id="98" name="Google Shape;98;p15"/>
          <p:cNvPicPr preferRelativeResize="0"/>
          <p:nvPr/>
        </p:nvPicPr>
        <p:blipFill>
          <a:blip r:embed="rId3">
            <a:alphaModFix/>
          </a:blip>
          <a:stretch>
            <a:fillRect/>
          </a:stretch>
        </p:blipFill>
        <p:spPr>
          <a:xfrm>
            <a:off x="1" y="3988067"/>
            <a:ext cx="5665300" cy="2869933"/>
          </a:xfrm>
          <a:prstGeom prst="rect">
            <a:avLst/>
          </a:prstGeom>
          <a:noFill/>
          <a:ln>
            <a:noFill/>
          </a:ln>
        </p:spPr>
      </p:pic>
      <p:pic>
        <p:nvPicPr>
          <p:cNvPr id="99" name="Google Shape;99;p15"/>
          <p:cNvPicPr preferRelativeResize="0"/>
          <p:nvPr/>
        </p:nvPicPr>
        <p:blipFill>
          <a:blip r:embed="rId4">
            <a:alphaModFix/>
          </a:blip>
          <a:stretch>
            <a:fillRect/>
          </a:stretch>
        </p:blipFill>
        <p:spPr>
          <a:xfrm>
            <a:off x="5665301" y="3492501"/>
            <a:ext cx="6526700" cy="33655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body" idx="1"/>
          </p:nvPr>
        </p:nvSpPr>
        <p:spPr>
          <a:xfrm>
            <a:off x="972600" y="1714500"/>
            <a:ext cx="4719200" cy="4677600"/>
          </a:xfrm>
          <a:prstGeom prst="rect">
            <a:avLst/>
          </a:prstGeom>
        </p:spPr>
        <p:txBody>
          <a:bodyPr spcFirstLastPara="1" vert="horz" wrap="square" lIns="121900" tIns="121900" rIns="121900" bIns="121900" rtlCol="0" anchor="t" anchorCtr="0">
            <a:noAutofit/>
          </a:bodyPr>
          <a:lstStyle/>
          <a:p>
            <a:pPr indent="-444489">
              <a:buClr>
                <a:srgbClr val="434343"/>
              </a:buClr>
              <a:buSzPts val="1650"/>
              <a:buFont typeface="Times New Roman"/>
              <a:buChar char="❖"/>
            </a:pPr>
            <a:r>
              <a:rPr lang="en" sz="2200">
                <a:solidFill>
                  <a:srgbClr val="434343"/>
                </a:solidFill>
                <a:latin typeface="Times New Roman"/>
                <a:ea typeface="Times New Roman"/>
                <a:cs typeface="Times New Roman"/>
                <a:sym typeface="Times New Roman"/>
              </a:rPr>
              <a:t>Bell Curve</a:t>
            </a:r>
            <a:endParaRPr sz="2200">
              <a:solidFill>
                <a:srgbClr val="434343"/>
              </a:solidFill>
              <a:latin typeface="Times New Roman"/>
              <a:ea typeface="Times New Roman"/>
              <a:cs typeface="Times New Roman"/>
              <a:sym typeface="Times New Roman"/>
            </a:endParaRPr>
          </a:p>
          <a:p>
            <a:pPr lvl="1" indent="-444489">
              <a:spcBef>
                <a:spcPts val="0"/>
              </a:spcBef>
              <a:buClr>
                <a:srgbClr val="434343"/>
              </a:buClr>
              <a:buSzPts val="1650"/>
              <a:buFont typeface="Times New Roman"/>
              <a:buChar char="➢"/>
            </a:pPr>
            <a:r>
              <a:rPr lang="en" sz="2200">
                <a:solidFill>
                  <a:srgbClr val="434343"/>
                </a:solidFill>
                <a:latin typeface="Times New Roman"/>
                <a:ea typeface="Times New Roman"/>
                <a:cs typeface="Times New Roman"/>
                <a:sym typeface="Times New Roman"/>
              </a:rPr>
              <a:t>Associated with the 68 - 95 - 99.7 rule</a:t>
            </a:r>
            <a:endParaRPr sz="2200">
              <a:solidFill>
                <a:srgbClr val="434343"/>
              </a:solidFill>
              <a:latin typeface="Times New Roman"/>
              <a:ea typeface="Times New Roman"/>
              <a:cs typeface="Times New Roman"/>
              <a:sym typeface="Times New Roman"/>
            </a:endParaRPr>
          </a:p>
          <a:p>
            <a:pPr indent="-444489">
              <a:buClr>
                <a:srgbClr val="434343"/>
              </a:buClr>
              <a:buSzPts val="1650"/>
              <a:buFont typeface="Times New Roman"/>
              <a:buChar char="❖"/>
            </a:pPr>
            <a:r>
              <a:rPr lang="en" sz="2200">
                <a:solidFill>
                  <a:srgbClr val="434343"/>
                </a:solidFill>
                <a:latin typeface="Times New Roman"/>
                <a:ea typeface="Times New Roman"/>
                <a:cs typeface="Times New Roman"/>
                <a:sym typeface="Times New Roman"/>
              </a:rPr>
              <a:t>Standard deviation formula</a:t>
            </a:r>
            <a:endParaRPr sz="2200">
              <a:solidFill>
                <a:srgbClr val="434343"/>
              </a:solidFill>
              <a:latin typeface="Times New Roman"/>
              <a:ea typeface="Times New Roman"/>
              <a:cs typeface="Times New Roman"/>
              <a:sym typeface="Times New Roman"/>
            </a:endParaRPr>
          </a:p>
          <a:p>
            <a:pPr lvl="1" indent="-444489">
              <a:spcBef>
                <a:spcPts val="0"/>
              </a:spcBef>
              <a:buClr>
                <a:srgbClr val="434343"/>
              </a:buClr>
              <a:buSzPts val="1650"/>
              <a:buFont typeface="Times New Roman"/>
              <a:buChar char="➢"/>
            </a:pPr>
            <a:r>
              <a:rPr lang="en" sz="2200">
                <a:solidFill>
                  <a:srgbClr val="434343"/>
                </a:solidFill>
                <a:latin typeface="Times New Roman"/>
                <a:ea typeface="Times New Roman"/>
                <a:cs typeface="Times New Roman"/>
                <a:sym typeface="Times New Roman"/>
              </a:rPr>
              <a:t>Once found standard deviation you can find it on the normal distribution curve</a:t>
            </a:r>
            <a:endParaRPr sz="2200">
              <a:solidFill>
                <a:srgbClr val="434343"/>
              </a:solidFill>
              <a:latin typeface="Times New Roman"/>
              <a:ea typeface="Times New Roman"/>
              <a:cs typeface="Times New Roman"/>
              <a:sym typeface="Times New Roman"/>
            </a:endParaRPr>
          </a:p>
          <a:p>
            <a:pPr indent="-444489">
              <a:buClr>
                <a:srgbClr val="434343"/>
              </a:buClr>
              <a:buSzPts val="1650"/>
              <a:buFont typeface="Times New Roman"/>
              <a:buChar char="❖"/>
            </a:pPr>
            <a:r>
              <a:rPr lang="en" sz="2200">
                <a:solidFill>
                  <a:srgbClr val="434343"/>
                </a:solidFill>
                <a:latin typeface="Times New Roman"/>
                <a:ea typeface="Times New Roman"/>
                <a:cs typeface="Times New Roman"/>
                <a:sym typeface="Times New Roman"/>
              </a:rPr>
              <a:t>Z-Scores</a:t>
            </a:r>
            <a:endParaRPr sz="2200">
              <a:solidFill>
                <a:srgbClr val="434343"/>
              </a:solidFill>
              <a:latin typeface="Times New Roman"/>
              <a:ea typeface="Times New Roman"/>
              <a:cs typeface="Times New Roman"/>
              <a:sym typeface="Times New Roman"/>
            </a:endParaRPr>
          </a:p>
          <a:p>
            <a:pPr lvl="1" indent="-444489">
              <a:spcBef>
                <a:spcPts val="0"/>
              </a:spcBef>
              <a:buClr>
                <a:srgbClr val="434343"/>
              </a:buClr>
              <a:buSzPts val="1650"/>
              <a:buFont typeface="Times New Roman"/>
              <a:buChar char="➢"/>
            </a:pPr>
            <a:r>
              <a:rPr lang="en" sz="2200">
                <a:solidFill>
                  <a:srgbClr val="434343"/>
                </a:solidFill>
                <a:latin typeface="Times New Roman"/>
                <a:ea typeface="Times New Roman"/>
                <a:cs typeface="Times New Roman"/>
                <a:sym typeface="Times New Roman"/>
              </a:rPr>
              <a:t>A z-score indicates how many standard deviations an element is from the mean.</a:t>
            </a:r>
            <a:endParaRPr sz="2200">
              <a:solidFill>
                <a:srgbClr val="434343"/>
              </a:solidFill>
              <a:latin typeface="Times New Roman"/>
              <a:ea typeface="Times New Roman"/>
              <a:cs typeface="Times New Roman"/>
              <a:sym typeface="Times New Roman"/>
            </a:endParaRPr>
          </a:p>
        </p:txBody>
      </p:sp>
      <p:pic>
        <p:nvPicPr>
          <p:cNvPr id="105" name="Google Shape;105;p16"/>
          <p:cNvPicPr preferRelativeResize="0"/>
          <p:nvPr/>
        </p:nvPicPr>
        <p:blipFill>
          <a:blip r:embed="rId3">
            <a:alphaModFix/>
          </a:blip>
          <a:stretch>
            <a:fillRect/>
          </a:stretch>
        </p:blipFill>
        <p:spPr>
          <a:xfrm>
            <a:off x="5691801" y="1714500"/>
            <a:ext cx="6500201" cy="5143501"/>
          </a:xfrm>
          <a:prstGeom prst="rect">
            <a:avLst/>
          </a:prstGeom>
          <a:noFill/>
          <a:ln>
            <a:noFill/>
          </a:ln>
        </p:spPr>
      </p:pic>
      <p:sp>
        <p:nvSpPr>
          <p:cNvPr id="106" name="Google Shape;106;p16"/>
          <p:cNvSpPr txBox="1"/>
          <p:nvPr/>
        </p:nvSpPr>
        <p:spPr>
          <a:xfrm>
            <a:off x="1043600" y="838600"/>
            <a:ext cx="5590800" cy="726800"/>
          </a:xfrm>
          <a:prstGeom prst="rect">
            <a:avLst/>
          </a:prstGeom>
          <a:noFill/>
          <a:ln>
            <a:noFill/>
          </a:ln>
        </p:spPr>
        <p:txBody>
          <a:bodyPr spcFirstLastPara="1" wrap="square" lIns="121900" tIns="121900" rIns="121900" bIns="121900" anchor="t" anchorCtr="0">
            <a:noAutofit/>
          </a:bodyPr>
          <a:lstStyle/>
          <a:p>
            <a:r>
              <a:rPr lang="en" sz="4000">
                <a:latin typeface="Times New Roman"/>
                <a:ea typeface="Times New Roman"/>
                <a:cs typeface="Times New Roman"/>
                <a:sym typeface="Times New Roman"/>
              </a:rPr>
              <a:t>Things To Note</a:t>
            </a:r>
            <a:endParaRPr sz="4000">
              <a:latin typeface="Times New Roman"/>
              <a:ea typeface="Times New Roman"/>
              <a:cs typeface="Times New Roman"/>
              <a:sym typeface="Times New Roman"/>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972600" y="1758200"/>
            <a:ext cx="10251600" cy="713600"/>
          </a:xfrm>
          <a:prstGeom prst="rect">
            <a:avLst/>
          </a:prstGeom>
        </p:spPr>
        <p:txBody>
          <a:bodyPr spcFirstLastPara="1" vert="horz" wrap="square" lIns="121900" tIns="121900" rIns="121900" bIns="121900" rtlCol="0" anchor="t" anchorCtr="0">
            <a:noAutofit/>
          </a:bodyPr>
          <a:lstStyle/>
          <a:p>
            <a:r>
              <a:rPr lang="en" sz="4000">
                <a:latin typeface="Times New Roman"/>
                <a:ea typeface="Times New Roman"/>
                <a:cs typeface="Times New Roman"/>
                <a:sym typeface="Times New Roman"/>
              </a:rPr>
              <a:t>Example</a:t>
            </a:r>
            <a:endParaRPr sz="4000">
              <a:latin typeface="Times New Roman"/>
              <a:ea typeface="Times New Roman"/>
              <a:cs typeface="Times New Roman"/>
              <a:sym typeface="Times New Roman"/>
            </a:endParaRPr>
          </a:p>
        </p:txBody>
      </p:sp>
      <p:sp>
        <p:nvSpPr>
          <p:cNvPr id="112" name="Google Shape;112;p17"/>
          <p:cNvSpPr txBox="1">
            <a:spLocks noGrp="1"/>
          </p:cNvSpPr>
          <p:nvPr>
            <p:ph type="body" idx="1"/>
          </p:nvPr>
        </p:nvSpPr>
        <p:spPr>
          <a:xfrm>
            <a:off x="972600" y="2771833"/>
            <a:ext cx="10251600" cy="3014800"/>
          </a:xfrm>
          <a:prstGeom prst="rect">
            <a:avLst/>
          </a:prstGeom>
        </p:spPr>
        <p:txBody>
          <a:bodyPr spcFirstLastPara="1" vert="horz" wrap="square" lIns="121900" tIns="121900" rIns="121900" bIns="121900" rtlCol="0" anchor="t" anchorCtr="0">
            <a:noAutofit/>
          </a:bodyPr>
          <a:lstStyle/>
          <a:p>
            <a:pPr>
              <a:buFont typeface="Times New Roman"/>
              <a:buAutoNum type="arabicPeriod"/>
            </a:pPr>
            <a:r>
              <a:rPr lang="en" sz="2400">
                <a:latin typeface="Times New Roman"/>
                <a:ea typeface="Times New Roman"/>
                <a:cs typeface="Times New Roman"/>
                <a:sym typeface="Times New Roman"/>
              </a:rPr>
              <a:t>Suppose you took a math test out of 100 points. The average score of the class was an 85/100 with a standard deviation of 5, you scored a 75/100 and want to find your z-score in relation to the other students. </a:t>
            </a:r>
            <a:endParaRPr sz="2400">
              <a:latin typeface="Times New Roman"/>
              <a:ea typeface="Times New Roman"/>
              <a:cs typeface="Times New Roman"/>
              <a:sym typeface="Times New Roman"/>
            </a:endParaRPr>
          </a:p>
          <a:p>
            <a:pPr marL="1219170" indent="0">
              <a:spcBef>
                <a:spcPts val="2133"/>
              </a:spcBef>
              <a:spcAft>
                <a:spcPts val="2133"/>
              </a:spcAft>
              <a:buNone/>
            </a:pPr>
            <a:endParaRPr sz="2400">
              <a:solidFill>
                <a:srgbClr val="434343"/>
              </a:solidFill>
              <a:latin typeface="Times New Roman"/>
              <a:ea typeface="Times New Roman"/>
              <a:cs typeface="Times New Roman"/>
              <a:sym typeface="Times New Roman"/>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body" idx="1"/>
          </p:nvPr>
        </p:nvSpPr>
        <p:spPr>
          <a:xfrm>
            <a:off x="972600" y="1789033"/>
            <a:ext cx="6314000" cy="3997600"/>
          </a:xfrm>
          <a:prstGeom prst="rect">
            <a:avLst/>
          </a:prstGeom>
        </p:spPr>
        <p:txBody>
          <a:bodyPr spcFirstLastPara="1" vert="horz" wrap="square" lIns="121900" tIns="121900" rIns="121900" bIns="121900" rtlCol="0" anchor="t" anchorCtr="0">
            <a:noAutofit/>
          </a:bodyPr>
          <a:lstStyle/>
          <a:p>
            <a:pPr>
              <a:buClr>
                <a:srgbClr val="434343"/>
              </a:buClr>
              <a:buAutoNum type="arabicPeriod"/>
            </a:pPr>
            <a:r>
              <a:rPr lang="en" sz="2400">
                <a:solidFill>
                  <a:srgbClr val="434343"/>
                </a:solidFill>
                <a:latin typeface="Times New Roman"/>
                <a:ea typeface="Times New Roman"/>
                <a:cs typeface="Times New Roman"/>
                <a:sym typeface="Times New Roman"/>
              </a:rPr>
              <a:t>Using the formula(your score - average score)/standard deviation or (75-85)</a:t>
            </a:r>
            <a:r>
              <a:rPr lang="en" sz="2400">
                <a:solidFill>
                  <a:srgbClr val="434343"/>
                </a:solidFill>
                <a:highlight>
                  <a:srgbClr val="FFFFFF"/>
                </a:highlight>
                <a:latin typeface="Times New Roman"/>
                <a:ea typeface="Times New Roman"/>
                <a:cs typeface="Times New Roman"/>
                <a:sym typeface="Times New Roman"/>
              </a:rPr>
              <a:t>÷5 you can tell that your score is 2 standard deviations below the mean.</a:t>
            </a:r>
            <a:endParaRPr sz="2400">
              <a:solidFill>
                <a:srgbClr val="434343"/>
              </a:solidFill>
              <a:latin typeface="Times New Roman"/>
              <a:ea typeface="Times New Roman"/>
              <a:cs typeface="Times New Roman"/>
              <a:sym typeface="Times New Roman"/>
            </a:endParaRPr>
          </a:p>
          <a:p>
            <a:pPr marL="0" indent="0">
              <a:spcBef>
                <a:spcPts val="2133"/>
              </a:spcBef>
              <a:spcAft>
                <a:spcPts val="2133"/>
              </a:spcAft>
              <a:buNone/>
            </a:pPr>
            <a:endParaRPr sz="2400">
              <a:latin typeface="Times New Roman"/>
              <a:ea typeface="Times New Roman"/>
              <a:cs typeface="Times New Roman"/>
              <a:sym typeface="Times New Roman"/>
            </a:endParaRPr>
          </a:p>
        </p:txBody>
      </p:sp>
      <p:pic>
        <p:nvPicPr>
          <p:cNvPr id="118" name="Google Shape;118;p18"/>
          <p:cNvPicPr preferRelativeResize="0"/>
          <p:nvPr/>
        </p:nvPicPr>
        <p:blipFill>
          <a:blip r:embed="rId3">
            <a:alphaModFix/>
          </a:blip>
          <a:stretch>
            <a:fillRect/>
          </a:stretch>
        </p:blipFill>
        <p:spPr>
          <a:xfrm>
            <a:off x="5404100" y="3461265"/>
            <a:ext cx="6787899" cy="3396732"/>
          </a:xfrm>
          <a:prstGeom prst="rect">
            <a:avLst/>
          </a:prstGeom>
          <a:noFill/>
          <a:ln>
            <a:noFill/>
          </a:ln>
        </p:spPr>
      </p:pic>
      <p:cxnSp>
        <p:nvCxnSpPr>
          <p:cNvPr id="119" name="Google Shape;119;p18"/>
          <p:cNvCxnSpPr/>
          <p:nvPr/>
        </p:nvCxnSpPr>
        <p:spPr>
          <a:xfrm rot="10800000">
            <a:off x="6969600" y="5944633"/>
            <a:ext cx="18800" cy="672800"/>
          </a:xfrm>
          <a:prstGeom prst="straightConnector1">
            <a:avLst/>
          </a:prstGeom>
          <a:noFill/>
          <a:ln w="9525" cap="flat" cmpd="sng">
            <a:solidFill>
              <a:srgbClr val="FF0000"/>
            </a:solidFill>
            <a:prstDash val="solid"/>
            <a:round/>
            <a:headEnd type="none" w="med" len="med"/>
            <a:tailEnd type="none" w="med" len="med"/>
          </a:ln>
        </p:spPr>
      </p:cxnSp>
      <p:cxnSp>
        <p:nvCxnSpPr>
          <p:cNvPr id="120" name="Google Shape;120;p18"/>
          <p:cNvCxnSpPr>
            <a:stCxn id="118" idx="2"/>
            <a:endCxn id="118" idx="0"/>
          </p:cNvCxnSpPr>
          <p:nvPr/>
        </p:nvCxnSpPr>
        <p:spPr>
          <a:xfrm rot="10800000">
            <a:off x="8798049" y="3461196"/>
            <a:ext cx="0" cy="3396800"/>
          </a:xfrm>
          <a:prstGeom prst="straightConnector1">
            <a:avLst/>
          </a:prstGeom>
          <a:noFill/>
          <a:ln w="9525" cap="flat" cmpd="sng">
            <a:solidFill>
              <a:srgbClr val="00FF00"/>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en"/>
              <a:t>Questions</a:t>
            </a:r>
            <a:endParaRPr/>
          </a:p>
        </p:txBody>
      </p:sp>
      <p:sp>
        <p:nvSpPr>
          <p:cNvPr id="111" name="Google Shape;111;p2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1.Why is an outlier detrimental to your data?</a:t>
            </a:r>
            <a:endParaRPr/>
          </a:p>
          <a:p>
            <a:pPr marL="0" indent="0">
              <a:spcBef>
                <a:spcPts val="2133"/>
              </a:spcBef>
              <a:buNone/>
            </a:pPr>
            <a:r>
              <a:rPr lang="en"/>
              <a:t>2.Is this histogram skewed left or right? -&gt;</a:t>
            </a:r>
            <a:endParaRPr/>
          </a:p>
          <a:p>
            <a:pPr marL="0" indent="0">
              <a:spcBef>
                <a:spcPts val="2133"/>
              </a:spcBef>
              <a:buNone/>
            </a:pPr>
            <a:r>
              <a:rPr lang="en"/>
              <a:t>3.What is the difference between bar graphs and histograms?</a:t>
            </a:r>
            <a:endParaRPr/>
          </a:p>
          <a:p>
            <a:pPr marL="0" indent="0">
              <a:spcBef>
                <a:spcPts val="2133"/>
              </a:spcBef>
              <a:buNone/>
            </a:pPr>
            <a:r>
              <a:rPr lang="en"/>
              <a:t>4.If the outlier of a set of data is the max, what part of the 5 number summary will NOT be affected?</a:t>
            </a:r>
            <a:endParaRPr/>
          </a:p>
          <a:p>
            <a:pPr marL="0" indent="0">
              <a:spcBef>
                <a:spcPts val="2133"/>
              </a:spcBef>
              <a:buNone/>
            </a:pPr>
            <a:r>
              <a:rPr lang="en"/>
              <a:t>4.What was the monkey sipping on?</a:t>
            </a:r>
            <a:endParaRPr/>
          </a:p>
          <a:p>
            <a:pPr marL="0" indent="0">
              <a:spcBef>
                <a:spcPts val="2133"/>
              </a:spcBef>
              <a:spcAft>
                <a:spcPts val="2133"/>
              </a:spcAft>
              <a:buNone/>
            </a:pPr>
            <a:endParaRPr/>
          </a:p>
        </p:txBody>
      </p:sp>
      <p:pic>
        <p:nvPicPr>
          <p:cNvPr id="112" name="Google Shape;112;p21"/>
          <p:cNvPicPr preferRelativeResize="0"/>
          <p:nvPr/>
        </p:nvPicPr>
        <p:blipFill>
          <a:blip r:embed="rId3">
            <a:alphaModFix/>
          </a:blip>
          <a:stretch>
            <a:fillRect/>
          </a:stretch>
        </p:blipFill>
        <p:spPr>
          <a:xfrm>
            <a:off x="7898633" y="303818"/>
            <a:ext cx="3961267" cy="26408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4181</Words>
  <Application>Microsoft Office PowerPoint</Application>
  <PresentationFormat>Widescreen</PresentationFormat>
  <Paragraphs>472</Paragraphs>
  <Slides>87</Slides>
  <Notes>87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87</vt:i4>
      </vt:variant>
    </vt:vector>
  </HeadingPairs>
  <TitlesOfParts>
    <vt:vector size="96" baseType="lpstr">
      <vt:lpstr>Arial</vt:lpstr>
      <vt:lpstr>Calibri</vt:lpstr>
      <vt:lpstr>Calibri Light</vt:lpstr>
      <vt:lpstr>Lato</vt:lpstr>
      <vt:lpstr>Libre Baskerville</vt:lpstr>
      <vt:lpstr>Montserrat</vt:lpstr>
      <vt:lpstr>Roboto</vt:lpstr>
      <vt:lpstr>Times New Roman</vt:lpstr>
      <vt:lpstr>Office Theme</vt:lpstr>
      <vt:lpstr>Histograms &amp; all distributions</vt:lpstr>
      <vt:lpstr>What is a Histogram?</vt:lpstr>
      <vt:lpstr>The 5-summary and how it affects histograms</vt:lpstr>
      <vt:lpstr>5-num sum cont.</vt:lpstr>
      <vt:lpstr>Outliers and what they do to a histogram</vt:lpstr>
      <vt:lpstr>Skewness</vt:lpstr>
      <vt:lpstr>Unimodal </vt:lpstr>
      <vt:lpstr>Bimodal </vt:lpstr>
      <vt:lpstr>Questions</vt:lpstr>
      <vt:lpstr>Normal, Binomial, Inverse, and Z-scores</vt:lpstr>
      <vt:lpstr>Introduction to Distribution</vt:lpstr>
      <vt:lpstr>What is normal?</vt:lpstr>
      <vt:lpstr>What is Binomial?</vt:lpstr>
      <vt:lpstr>What is Inverse Norm?</vt:lpstr>
      <vt:lpstr>What is a Z-Score?</vt:lpstr>
      <vt:lpstr>Questions/Review</vt:lpstr>
      <vt:lpstr>Bar Charts, Pie Charts, and Stem and Leaf</vt:lpstr>
      <vt:lpstr>Bar Charts</vt:lpstr>
      <vt:lpstr>Bar Chart Example</vt:lpstr>
      <vt:lpstr>Pie Charts</vt:lpstr>
      <vt:lpstr>Pie Chart Example</vt:lpstr>
      <vt:lpstr>Stem and Leaf</vt:lpstr>
      <vt:lpstr>Stem and Leaf Example</vt:lpstr>
      <vt:lpstr>Question</vt:lpstr>
      <vt:lpstr>Residuals</vt:lpstr>
      <vt:lpstr>How to Find</vt:lpstr>
      <vt:lpstr>How to Use</vt:lpstr>
      <vt:lpstr>Patterns</vt:lpstr>
      <vt:lpstr>Questions</vt:lpstr>
      <vt:lpstr>Answers </vt:lpstr>
      <vt:lpstr>Stats Recap</vt:lpstr>
      <vt:lpstr>Frequency Table vs Relative Frequency Table</vt:lpstr>
      <vt:lpstr>Categorical vs Quantitative Variables</vt:lpstr>
      <vt:lpstr>Area Principle </vt:lpstr>
      <vt:lpstr>Correlation ≠ Causation</vt:lpstr>
      <vt:lpstr>Mini Quiz</vt:lpstr>
      <vt:lpstr>The Five W’s</vt:lpstr>
      <vt:lpstr>Who</vt:lpstr>
      <vt:lpstr>What</vt:lpstr>
      <vt:lpstr>Where</vt:lpstr>
      <vt:lpstr>Why</vt:lpstr>
      <vt:lpstr>When </vt:lpstr>
      <vt:lpstr>How</vt:lpstr>
      <vt:lpstr>Questions</vt:lpstr>
      <vt:lpstr>Box &amp; Whisker Plots</vt:lpstr>
      <vt:lpstr>5 Number Summary</vt:lpstr>
      <vt:lpstr>How to make a box plot</vt:lpstr>
      <vt:lpstr>PowerPoint Presentation</vt:lpstr>
      <vt:lpstr>Distribution and Skewness</vt:lpstr>
      <vt:lpstr>Question</vt:lpstr>
      <vt:lpstr>Answer</vt:lpstr>
      <vt:lpstr>Response, Explanatory, and Lurking Variables</vt:lpstr>
      <vt:lpstr>Response and Explanatory Variables</vt:lpstr>
      <vt:lpstr>Lurking Variables</vt:lpstr>
      <vt:lpstr>Standard Deviation</vt:lpstr>
      <vt:lpstr>Standard Deviation</vt:lpstr>
      <vt:lpstr>Review Questions</vt:lpstr>
      <vt:lpstr>PowerPoint Presentation</vt:lpstr>
      <vt:lpstr>Contingency tables and Marginal Distribution </vt:lpstr>
      <vt:lpstr>Contingency Tables </vt:lpstr>
      <vt:lpstr>Marginal Distribution </vt:lpstr>
      <vt:lpstr>Questions </vt:lpstr>
      <vt:lpstr>Statistics A Review: Scatterplots</vt:lpstr>
      <vt:lpstr>What is a Scatterplot?</vt:lpstr>
      <vt:lpstr>Associations</vt:lpstr>
      <vt:lpstr>What are the variables?</vt:lpstr>
      <vt:lpstr>Correlation and Line of Best Fit</vt:lpstr>
      <vt:lpstr>Predicted Value and Extrapolation</vt:lpstr>
      <vt:lpstr>Give this a try!</vt:lpstr>
      <vt:lpstr>Questions</vt:lpstr>
      <vt:lpstr>Answers</vt:lpstr>
      <vt:lpstr>Linear, Exponential, Power Regression Notes</vt:lpstr>
      <vt:lpstr>Overview</vt:lpstr>
      <vt:lpstr>Linear</vt:lpstr>
      <vt:lpstr>Exponential</vt:lpstr>
      <vt:lpstr>Power</vt:lpstr>
      <vt:lpstr>How to find them with a Calculator</vt:lpstr>
      <vt:lpstr>Example </vt:lpstr>
      <vt:lpstr>Additional Facts (in statistics)</vt:lpstr>
      <vt:lpstr>Your Turn!</vt:lpstr>
      <vt:lpstr>Answers to short quiz</vt:lpstr>
      <vt:lpstr>Normal Distribution</vt:lpstr>
      <vt:lpstr>PowerPoint Presentation</vt:lpstr>
      <vt:lpstr>PowerPoint Presentation</vt:lpstr>
      <vt:lpstr>PowerPoint Presentation</vt:lpstr>
      <vt:lpstr>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Histograms &amp; all distributions</dc:title>
  <dc:creator>Eric Belz</dc:creator>
  <cp:lastModifiedBy>Eric Belz</cp:lastModifiedBy>
  <cp:revision>4</cp:revision>
  <dcterms:created xsi:type="dcterms:W3CDTF">2019-03-26T00:33:54Z</dcterms:created>
  <dcterms:modified xsi:type="dcterms:W3CDTF">2019-03-26T13:07:40Z</dcterms:modified>
</cp:coreProperties>
</file>